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63" r:id="rId6"/>
    <p:sldId id="257" r:id="rId7"/>
    <p:sldId id="261" r:id="rId8"/>
    <p:sldId id="265" r:id="rId9"/>
    <p:sldId id="266" r:id="rId10"/>
    <p:sldId id="275" r:id="rId11"/>
    <p:sldId id="259" r:id="rId12"/>
    <p:sldId id="276" r:id="rId13"/>
    <p:sldId id="262" r:id="rId14"/>
    <p:sldId id="268" r:id="rId15"/>
    <p:sldId id="277" r:id="rId16"/>
    <p:sldId id="278" r:id="rId17"/>
    <p:sldId id="2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1316" autoAdjust="0"/>
  </p:normalViewPr>
  <p:slideViewPr>
    <p:cSldViewPr snapToGrid="0">
      <p:cViewPr varScale="1">
        <p:scale>
          <a:sx n="93" d="100"/>
          <a:sy n="93" d="100"/>
        </p:scale>
        <p:origin x="12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kinson, Jenny" userId="d62a0136-3a01-4ae3-9226-87968fed028c" providerId="ADAL" clId="{DEEB8BA4-B5C5-48D9-97E5-9BF8A1ADBB56}"/>
    <pc:docChg chg="delSld">
      <pc:chgData name="Wilkinson, Jenny" userId="d62a0136-3a01-4ae3-9226-87968fed028c" providerId="ADAL" clId="{DEEB8BA4-B5C5-48D9-97E5-9BF8A1ADBB56}" dt="2023-08-28T23:48:07.280" v="0" actId="47"/>
      <pc:docMkLst>
        <pc:docMk/>
      </pc:docMkLst>
      <pc:sldChg chg="del">
        <pc:chgData name="Wilkinson, Jenny" userId="d62a0136-3a01-4ae3-9226-87968fed028c" providerId="ADAL" clId="{DEEB8BA4-B5C5-48D9-97E5-9BF8A1ADBB56}" dt="2023-08-28T23:48:07.280" v="0" actId="47"/>
        <pc:sldMkLst>
          <pc:docMk/>
          <pc:sldMk cId="187081722" sldId="2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4BEF4-0DEA-409F-9A93-80B1133536A8}" type="datetimeFigureOut">
              <a:rPr lang="en-NZ" smtClean="0"/>
              <a:t>29/08/2023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9946C-6453-4DDC-9FD0-2CA038CEE78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73717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4965" indent="-342265">
              <a:lnSpc>
                <a:spcPct val="100000"/>
              </a:lnSpc>
              <a:spcBef>
                <a:spcPts val="109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endParaRPr lang="en-US" sz="1200" dirty="0">
              <a:latin typeface="Trebuchet MS"/>
              <a:cs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3215E-3F3A-4D7B-BEFA-97CEDEE587F2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78494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3215E-3F3A-4D7B-BEFA-97CEDEE587F2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78511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1D5BE-3A99-954F-F72A-E92FC78313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DA21F-BE15-A591-0EEE-662662BB8A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851CB-EA61-C823-EDD3-3ECA88EDC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686D0-BB5A-4421-B89A-551F181B317A}" type="datetimeFigureOut">
              <a:rPr lang="en-NZ" smtClean="0"/>
              <a:t>29/08/2023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76B1B-2E2B-921D-F4FB-C9D4CCB89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F408C-F5D4-1BAB-55A9-E9794B5A6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0164-9A03-4475-93F0-4120CB24BE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0214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7D0B3-9037-314D-6124-FEB64A22D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DB884B-FDC3-EA1F-1C2F-E208C79DA6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DC033-F9E1-4BEC-E7D1-1461B06D0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686D0-BB5A-4421-B89A-551F181B317A}" type="datetimeFigureOut">
              <a:rPr lang="en-NZ" smtClean="0"/>
              <a:t>29/08/2023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A7FDF-0C73-7226-550D-4980F4699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3E185-9774-088A-88B1-49E9A80BA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0164-9A03-4475-93F0-4120CB24BE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5710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541AE3-E8BB-CC3F-8BD8-61744EC749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00EC43-5BAE-6665-FA15-A01F12735D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8C44E-C3BD-C4BF-796D-07946BFF6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686D0-BB5A-4421-B89A-551F181B317A}" type="datetimeFigureOut">
              <a:rPr lang="en-NZ" smtClean="0"/>
              <a:t>29/08/2023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CAE43-E4E3-D442-AD32-C25B2F3E4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517C2-5443-4447-3F8A-A242460A8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0164-9A03-4475-93F0-4120CB24BE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79088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4585B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87886" y="2103047"/>
            <a:ext cx="8121650" cy="784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6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87886" y="4609121"/>
            <a:ext cx="6222153" cy="5124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2911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9144000" h="10287000">
                <a:moveTo>
                  <a:pt x="0" y="0"/>
                </a:moveTo>
                <a:lnTo>
                  <a:pt x="9144000" y="0"/>
                </a:lnTo>
                <a:lnTo>
                  <a:pt x="9144000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4585B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849311" y="2479137"/>
            <a:ext cx="4837853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8646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2E857-175E-DACC-2D0C-D2B6EAA43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7BCF4-F2E5-A350-A7B8-F30FD0BFD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A2677-F8CD-173E-6629-9325AE4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686D0-BB5A-4421-B89A-551F181B317A}" type="datetimeFigureOut">
              <a:rPr lang="en-NZ" smtClean="0"/>
              <a:t>29/08/2023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9499E-81EA-725F-7DB0-F2E1CC842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D376D-AAD3-234B-D236-3958F3A79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0164-9A03-4475-93F0-4120CB24BE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0972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BEBD7-C430-6ADE-ABD1-B33CB70D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10FB5-F74E-B979-AB87-7AFDFD658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57641-2CA0-226A-46D0-529C0285A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686D0-BB5A-4421-B89A-551F181B317A}" type="datetimeFigureOut">
              <a:rPr lang="en-NZ" smtClean="0"/>
              <a:t>29/08/2023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774FC-116C-DC41-3450-AC82BC82B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A66CA-9413-655A-D612-1178FD256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0164-9A03-4475-93F0-4120CB24BE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43018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96E95-72A9-D44E-4D2A-7F229D756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72852-2809-F427-0DED-6AFB3E045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33CDB-DB4B-65FF-C2F2-930E6FD67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4CCD35-30B4-5BA8-4F5E-99F56A8CC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686D0-BB5A-4421-B89A-551F181B317A}" type="datetimeFigureOut">
              <a:rPr lang="en-NZ" smtClean="0"/>
              <a:t>29/08/2023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C2D020-54B3-E6F9-9399-074187E16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131C2B-0059-C27C-3D58-4CE79CEFA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0164-9A03-4475-93F0-4120CB24BE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91750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AF5CB-90E2-4185-3A1F-57046B9FC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26AAF-B4CB-A57C-0168-638BB8B4F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FD15EB-681B-0F7D-A13A-2643F37D9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5F1F9B-45E7-30FD-4F33-D28CD77914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3B0702-0FF4-C8AB-3E41-2D4AB63511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3FE4F6-C8AF-2053-0F06-A8299E8EA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686D0-BB5A-4421-B89A-551F181B317A}" type="datetimeFigureOut">
              <a:rPr lang="en-NZ" smtClean="0"/>
              <a:t>29/08/2023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BF2891-D9C1-9EC6-DF27-806292151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1E5F14-4473-FDF1-C160-26CCA05F2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0164-9A03-4475-93F0-4120CB24BE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48701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1B67F-6400-B1A6-9AD5-4098DED0F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537F20-5EFC-F1CB-C19D-B0E51AA8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686D0-BB5A-4421-B89A-551F181B317A}" type="datetimeFigureOut">
              <a:rPr lang="en-NZ" smtClean="0"/>
              <a:t>29/08/2023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D5377B-700A-B2AE-8D2E-F458751E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7D2969-40EB-080E-F17F-778028138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0164-9A03-4475-93F0-4120CB24BE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08929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ED5247-C56F-54AB-A402-3791B0845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686D0-BB5A-4421-B89A-551F181B317A}" type="datetimeFigureOut">
              <a:rPr lang="en-NZ" smtClean="0"/>
              <a:t>29/08/2023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B6AF1C-BDA5-A801-19F3-E5C83590B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CF958-C0EA-310F-5B3E-EBFC2A505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0164-9A03-4475-93F0-4120CB24BE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99587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D8C5-3533-EC61-6A87-3FE084202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EBBC5-BE0F-86C4-554C-8AAA280CF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19D579-8681-7C42-EA4F-63F3ACB36E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754793-58B0-2422-94FE-2CF35D139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686D0-BB5A-4421-B89A-551F181B317A}" type="datetimeFigureOut">
              <a:rPr lang="en-NZ" smtClean="0"/>
              <a:t>29/08/2023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33619E-8010-3987-CCB0-D367E0B0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6EE2CB-73FB-5812-A147-E391B6FD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0164-9A03-4475-93F0-4120CB24BE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52068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00E90-0963-0363-243B-D75019572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2D65ED-D605-7917-A307-E8DB830155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ED9B6C-7C4D-94FE-3D3A-35EFB05F3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42419F-1DBA-EDD1-4EF5-F70D869BB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686D0-BB5A-4421-B89A-551F181B317A}" type="datetimeFigureOut">
              <a:rPr lang="en-NZ" smtClean="0"/>
              <a:t>29/08/2023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4091E2-2676-6BFD-5D28-59761BC50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317180-5472-0865-7466-323E92BCA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0164-9A03-4475-93F0-4120CB24BE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68875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40FE88-AF86-1EC9-EEA1-07CF182AF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2360A-7A4E-0EB1-9EE1-0B6EBD173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B384B-7EAF-948D-9A96-B6CD933010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686D0-BB5A-4421-B89A-551F181B317A}" type="datetimeFigureOut">
              <a:rPr lang="en-NZ" smtClean="0"/>
              <a:t>29/08/2023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90D7B-8A24-FC92-6DB5-962C2B4CD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BE98-319B-7B1E-5106-024CCE63D6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E0164-9A03-4475-93F0-4120CB24BE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7114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1706F-9FC9-34E9-E903-628DF1F92A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Joint Housing Action Plan</a:t>
            </a:r>
            <a:br>
              <a:rPr lang="en-NZ" dirty="0"/>
            </a:br>
            <a:r>
              <a:rPr lang="en-NZ" dirty="0"/>
              <a:t>GCPC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22CD70-0E87-7357-D5A9-1746ABA06B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 dirty="0"/>
          </a:p>
          <a:p>
            <a:endParaRPr lang="en-NZ" dirty="0"/>
          </a:p>
          <a:p>
            <a:r>
              <a:rPr lang="en-NZ" dirty="0"/>
              <a:t>11 August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4C2E46-3A03-28F5-5DE0-38F30A54C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510" y="372301"/>
            <a:ext cx="2822575" cy="1004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8270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9050" y="32935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4585B0"/>
          </a:solidFill>
        </p:spPr>
        <p:txBody>
          <a:bodyPr wrap="square" lIns="0" tIns="0" rIns="0" bIns="0" rtlCol="0"/>
          <a:lstStyle/>
          <a:p>
            <a:endParaRPr sz="1200" dirty="0"/>
          </a:p>
        </p:txBody>
      </p:sp>
      <p:sp>
        <p:nvSpPr>
          <p:cNvPr id="3" name="object 3"/>
          <p:cNvSpPr/>
          <p:nvPr/>
        </p:nvSpPr>
        <p:spPr>
          <a:xfrm>
            <a:off x="866405" y="909395"/>
            <a:ext cx="552873" cy="515620"/>
          </a:xfrm>
          <a:custGeom>
            <a:avLst/>
            <a:gdLst/>
            <a:ahLst/>
            <a:cxnLst/>
            <a:rect l="l" t="t" r="r" b="b"/>
            <a:pathLst>
              <a:path w="829310" h="773430">
                <a:moveTo>
                  <a:pt x="415496" y="772856"/>
                </a:moveTo>
                <a:lnTo>
                  <a:pt x="367040" y="770256"/>
                </a:lnTo>
                <a:lnTo>
                  <a:pt x="320226" y="762650"/>
                </a:lnTo>
                <a:lnTo>
                  <a:pt x="275366" y="750328"/>
                </a:lnTo>
                <a:lnTo>
                  <a:pt x="232771" y="733579"/>
                </a:lnTo>
                <a:lnTo>
                  <a:pt x="192753" y="712694"/>
                </a:lnTo>
                <a:lnTo>
                  <a:pt x="155624" y="687962"/>
                </a:lnTo>
                <a:lnTo>
                  <a:pt x="121696" y="659674"/>
                </a:lnTo>
                <a:lnTo>
                  <a:pt x="91279" y="628119"/>
                </a:lnTo>
                <a:lnTo>
                  <a:pt x="64687" y="593588"/>
                </a:lnTo>
                <a:lnTo>
                  <a:pt x="42231" y="556369"/>
                </a:lnTo>
                <a:lnTo>
                  <a:pt x="24222" y="516754"/>
                </a:lnTo>
                <a:lnTo>
                  <a:pt x="10973" y="475032"/>
                </a:lnTo>
                <a:lnTo>
                  <a:pt x="2795" y="431494"/>
                </a:lnTo>
                <a:lnTo>
                  <a:pt x="0" y="386428"/>
                </a:lnTo>
                <a:lnTo>
                  <a:pt x="2795" y="341362"/>
                </a:lnTo>
                <a:lnTo>
                  <a:pt x="10973" y="297823"/>
                </a:lnTo>
                <a:lnTo>
                  <a:pt x="24222" y="256101"/>
                </a:lnTo>
                <a:lnTo>
                  <a:pt x="42231" y="216486"/>
                </a:lnTo>
                <a:lnTo>
                  <a:pt x="64687" y="179268"/>
                </a:lnTo>
                <a:lnTo>
                  <a:pt x="91279" y="144737"/>
                </a:lnTo>
                <a:lnTo>
                  <a:pt x="121696" y="113182"/>
                </a:lnTo>
                <a:lnTo>
                  <a:pt x="155624" y="84893"/>
                </a:lnTo>
                <a:lnTo>
                  <a:pt x="192753" y="60162"/>
                </a:lnTo>
                <a:lnTo>
                  <a:pt x="232771" y="39277"/>
                </a:lnTo>
                <a:lnTo>
                  <a:pt x="275366" y="22528"/>
                </a:lnTo>
                <a:lnTo>
                  <a:pt x="320226" y="10205"/>
                </a:lnTo>
                <a:lnTo>
                  <a:pt x="367040" y="2599"/>
                </a:lnTo>
                <a:lnTo>
                  <a:pt x="415496" y="0"/>
                </a:lnTo>
                <a:lnTo>
                  <a:pt x="463951" y="2599"/>
                </a:lnTo>
                <a:lnTo>
                  <a:pt x="510765" y="10205"/>
                </a:lnTo>
                <a:lnTo>
                  <a:pt x="555625" y="22528"/>
                </a:lnTo>
                <a:lnTo>
                  <a:pt x="598220" y="39277"/>
                </a:lnTo>
                <a:lnTo>
                  <a:pt x="638238" y="60162"/>
                </a:lnTo>
                <a:lnTo>
                  <a:pt x="675367" y="84893"/>
                </a:lnTo>
                <a:lnTo>
                  <a:pt x="709296" y="113182"/>
                </a:lnTo>
                <a:lnTo>
                  <a:pt x="739712" y="144737"/>
                </a:lnTo>
                <a:lnTo>
                  <a:pt x="766304" y="179268"/>
                </a:lnTo>
                <a:lnTo>
                  <a:pt x="788760" y="216486"/>
                </a:lnTo>
                <a:lnTo>
                  <a:pt x="806769" y="256101"/>
                </a:lnTo>
                <a:lnTo>
                  <a:pt x="820018" y="297823"/>
                </a:lnTo>
                <a:lnTo>
                  <a:pt x="828196" y="341362"/>
                </a:lnTo>
                <a:lnTo>
                  <a:pt x="829220" y="357856"/>
                </a:lnTo>
                <a:lnTo>
                  <a:pt x="829220" y="414999"/>
                </a:lnTo>
                <a:lnTo>
                  <a:pt x="820018" y="475032"/>
                </a:lnTo>
                <a:lnTo>
                  <a:pt x="806769" y="516754"/>
                </a:lnTo>
                <a:lnTo>
                  <a:pt x="788760" y="556369"/>
                </a:lnTo>
                <a:lnTo>
                  <a:pt x="766304" y="593588"/>
                </a:lnTo>
                <a:lnTo>
                  <a:pt x="739712" y="628119"/>
                </a:lnTo>
                <a:lnTo>
                  <a:pt x="709296" y="659674"/>
                </a:lnTo>
                <a:lnTo>
                  <a:pt x="675367" y="687962"/>
                </a:lnTo>
                <a:lnTo>
                  <a:pt x="638238" y="712694"/>
                </a:lnTo>
                <a:lnTo>
                  <a:pt x="598220" y="733579"/>
                </a:lnTo>
                <a:lnTo>
                  <a:pt x="555625" y="750328"/>
                </a:lnTo>
                <a:lnTo>
                  <a:pt x="510765" y="762650"/>
                </a:lnTo>
                <a:lnTo>
                  <a:pt x="463951" y="770256"/>
                </a:lnTo>
                <a:lnTo>
                  <a:pt x="415496" y="7728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7367800" y="1815587"/>
            <a:ext cx="552873" cy="515620"/>
          </a:xfrm>
          <a:custGeom>
            <a:avLst/>
            <a:gdLst/>
            <a:ahLst/>
            <a:cxnLst/>
            <a:rect l="l" t="t" r="r" b="b"/>
            <a:pathLst>
              <a:path w="829309" h="773429">
                <a:moveTo>
                  <a:pt x="415496" y="772856"/>
                </a:moveTo>
                <a:lnTo>
                  <a:pt x="367040" y="770256"/>
                </a:lnTo>
                <a:lnTo>
                  <a:pt x="320226" y="762650"/>
                </a:lnTo>
                <a:lnTo>
                  <a:pt x="275366" y="750328"/>
                </a:lnTo>
                <a:lnTo>
                  <a:pt x="232771" y="733579"/>
                </a:lnTo>
                <a:lnTo>
                  <a:pt x="192753" y="712694"/>
                </a:lnTo>
                <a:lnTo>
                  <a:pt x="155624" y="687962"/>
                </a:lnTo>
                <a:lnTo>
                  <a:pt x="121696" y="659674"/>
                </a:lnTo>
                <a:lnTo>
                  <a:pt x="91279" y="628119"/>
                </a:lnTo>
                <a:lnTo>
                  <a:pt x="64687" y="593588"/>
                </a:lnTo>
                <a:lnTo>
                  <a:pt x="42231" y="556369"/>
                </a:lnTo>
                <a:lnTo>
                  <a:pt x="24222" y="516754"/>
                </a:lnTo>
                <a:lnTo>
                  <a:pt x="10973" y="475032"/>
                </a:lnTo>
                <a:lnTo>
                  <a:pt x="2795" y="431494"/>
                </a:lnTo>
                <a:lnTo>
                  <a:pt x="0" y="386428"/>
                </a:lnTo>
                <a:lnTo>
                  <a:pt x="2795" y="341362"/>
                </a:lnTo>
                <a:lnTo>
                  <a:pt x="10973" y="297823"/>
                </a:lnTo>
                <a:lnTo>
                  <a:pt x="24222" y="256101"/>
                </a:lnTo>
                <a:lnTo>
                  <a:pt x="42231" y="216486"/>
                </a:lnTo>
                <a:lnTo>
                  <a:pt x="64687" y="179268"/>
                </a:lnTo>
                <a:lnTo>
                  <a:pt x="91279" y="144737"/>
                </a:lnTo>
                <a:lnTo>
                  <a:pt x="121696" y="113182"/>
                </a:lnTo>
                <a:lnTo>
                  <a:pt x="155624" y="84893"/>
                </a:lnTo>
                <a:lnTo>
                  <a:pt x="192753" y="60162"/>
                </a:lnTo>
                <a:lnTo>
                  <a:pt x="232771" y="39277"/>
                </a:lnTo>
                <a:lnTo>
                  <a:pt x="275366" y="22528"/>
                </a:lnTo>
                <a:lnTo>
                  <a:pt x="320226" y="10205"/>
                </a:lnTo>
                <a:lnTo>
                  <a:pt x="367040" y="2599"/>
                </a:lnTo>
                <a:lnTo>
                  <a:pt x="415496" y="0"/>
                </a:lnTo>
                <a:lnTo>
                  <a:pt x="463951" y="2599"/>
                </a:lnTo>
                <a:lnTo>
                  <a:pt x="510765" y="10205"/>
                </a:lnTo>
                <a:lnTo>
                  <a:pt x="555625" y="22528"/>
                </a:lnTo>
                <a:lnTo>
                  <a:pt x="598220" y="39277"/>
                </a:lnTo>
                <a:lnTo>
                  <a:pt x="638238" y="60162"/>
                </a:lnTo>
                <a:lnTo>
                  <a:pt x="675367" y="84893"/>
                </a:lnTo>
                <a:lnTo>
                  <a:pt x="709296" y="113182"/>
                </a:lnTo>
                <a:lnTo>
                  <a:pt x="739712" y="144737"/>
                </a:lnTo>
                <a:lnTo>
                  <a:pt x="766304" y="179268"/>
                </a:lnTo>
                <a:lnTo>
                  <a:pt x="788760" y="216486"/>
                </a:lnTo>
                <a:lnTo>
                  <a:pt x="806769" y="256101"/>
                </a:lnTo>
                <a:lnTo>
                  <a:pt x="820018" y="297823"/>
                </a:lnTo>
                <a:lnTo>
                  <a:pt x="828196" y="341362"/>
                </a:lnTo>
                <a:lnTo>
                  <a:pt x="829219" y="357854"/>
                </a:lnTo>
                <a:lnTo>
                  <a:pt x="829219" y="415001"/>
                </a:lnTo>
                <a:lnTo>
                  <a:pt x="820018" y="475032"/>
                </a:lnTo>
                <a:lnTo>
                  <a:pt x="806769" y="516754"/>
                </a:lnTo>
                <a:lnTo>
                  <a:pt x="788760" y="556369"/>
                </a:lnTo>
                <a:lnTo>
                  <a:pt x="766304" y="593588"/>
                </a:lnTo>
                <a:lnTo>
                  <a:pt x="739712" y="628119"/>
                </a:lnTo>
                <a:lnTo>
                  <a:pt x="709296" y="659674"/>
                </a:lnTo>
                <a:lnTo>
                  <a:pt x="675367" y="687962"/>
                </a:lnTo>
                <a:lnTo>
                  <a:pt x="638238" y="712694"/>
                </a:lnTo>
                <a:lnTo>
                  <a:pt x="598220" y="733579"/>
                </a:lnTo>
                <a:lnTo>
                  <a:pt x="555625" y="750328"/>
                </a:lnTo>
                <a:lnTo>
                  <a:pt x="510765" y="762650"/>
                </a:lnTo>
                <a:lnTo>
                  <a:pt x="463951" y="770256"/>
                </a:lnTo>
                <a:lnTo>
                  <a:pt x="415496" y="7728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866405" y="2984706"/>
            <a:ext cx="552873" cy="515620"/>
          </a:xfrm>
          <a:custGeom>
            <a:avLst/>
            <a:gdLst/>
            <a:ahLst/>
            <a:cxnLst/>
            <a:rect l="l" t="t" r="r" b="b"/>
            <a:pathLst>
              <a:path w="829310" h="773429">
                <a:moveTo>
                  <a:pt x="415496" y="772856"/>
                </a:moveTo>
                <a:lnTo>
                  <a:pt x="367040" y="770257"/>
                </a:lnTo>
                <a:lnTo>
                  <a:pt x="320226" y="762651"/>
                </a:lnTo>
                <a:lnTo>
                  <a:pt x="275366" y="750328"/>
                </a:lnTo>
                <a:lnTo>
                  <a:pt x="232771" y="733579"/>
                </a:lnTo>
                <a:lnTo>
                  <a:pt x="192753" y="712694"/>
                </a:lnTo>
                <a:lnTo>
                  <a:pt x="155624" y="687962"/>
                </a:lnTo>
                <a:lnTo>
                  <a:pt x="121696" y="659674"/>
                </a:lnTo>
                <a:lnTo>
                  <a:pt x="91279" y="628119"/>
                </a:lnTo>
                <a:lnTo>
                  <a:pt x="64687" y="593588"/>
                </a:lnTo>
                <a:lnTo>
                  <a:pt x="42231" y="556369"/>
                </a:lnTo>
                <a:lnTo>
                  <a:pt x="24222" y="516754"/>
                </a:lnTo>
                <a:lnTo>
                  <a:pt x="10973" y="475032"/>
                </a:lnTo>
                <a:lnTo>
                  <a:pt x="2795" y="431494"/>
                </a:lnTo>
                <a:lnTo>
                  <a:pt x="0" y="386428"/>
                </a:lnTo>
                <a:lnTo>
                  <a:pt x="2795" y="341362"/>
                </a:lnTo>
                <a:lnTo>
                  <a:pt x="10973" y="297823"/>
                </a:lnTo>
                <a:lnTo>
                  <a:pt x="24222" y="256102"/>
                </a:lnTo>
                <a:lnTo>
                  <a:pt x="42231" y="216487"/>
                </a:lnTo>
                <a:lnTo>
                  <a:pt x="64687" y="179268"/>
                </a:lnTo>
                <a:lnTo>
                  <a:pt x="91279" y="144737"/>
                </a:lnTo>
                <a:lnTo>
                  <a:pt x="121696" y="113182"/>
                </a:lnTo>
                <a:lnTo>
                  <a:pt x="155624" y="84894"/>
                </a:lnTo>
                <a:lnTo>
                  <a:pt x="192753" y="60162"/>
                </a:lnTo>
                <a:lnTo>
                  <a:pt x="232771" y="39277"/>
                </a:lnTo>
                <a:lnTo>
                  <a:pt x="275366" y="22528"/>
                </a:lnTo>
                <a:lnTo>
                  <a:pt x="320226" y="10205"/>
                </a:lnTo>
                <a:lnTo>
                  <a:pt x="367040" y="2599"/>
                </a:lnTo>
                <a:lnTo>
                  <a:pt x="415496" y="0"/>
                </a:lnTo>
                <a:lnTo>
                  <a:pt x="463951" y="2599"/>
                </a:lnTo>
                <a:lnTo>
                  <a:pt x="510765" y="10205"/>
                </a:lnTo>
                <a:lnTo>
                  <a:pt x="555625" y="22528"/>
                </a:lnTo>
                <a:lnTo>
                  <a:pt x="598220" y="39277"/>
                </a:lnTo>
                <a:lnTo>
                  <a:pt x="638238" y="60162"/>
                </a:lnTo>
                <a:lnTo>
                  <a:pt x="675367" y="84894"/>
                </a:lnTo>
                <a:lnTo>
                  <a:pt x="709296" y="113182"/>
                </a:lnTo>
                <a:lnTo>
                  <a:pt x="739712" y="144737"/>
                </a:lnTo>
                <a:lnTo>
                  <a:pt x="766304" y="179268"/>
                </a:lnTo>
                <a:lnTo>
                  <a:pt x="788760" y="216487"/>
                </a:lnTo>
                <a:lnTo>
                  <a:pt x="806769" y="256102"/>
                </a:lnTo>
                <a:lnTo>
                  <a:pt x="820018" y="297823"/>
                </a:lnTo>
                <a:lnTo>
                  <a:pt x="828196" y="341362"/>
                </a:lnTo>
                <a:lnTo>
                  <a:pt x="829220" y="357857"/>
                </a:lnTo>
                <a:lnTo>
                  <a:pt x="829220" y="414999"/>
                </a:lnTo>
                <a:lnTo>
                  <a:pt x="820018" y="475032"/>
                </a:lnTo>
                <a:lnTo>
                  <a:pt x="806769" y="516754"/>
                </a:lnTo>
                <a:lnTo>
                  <a:pt x="788760" y="556369"/>
                </a:lnTo>
                <a:lnTo>
                  <a:pt x="766304" y="593588"/>
                </a:lnTo>
                <a:lnTo>
                  <a:pt x="739712" y="628119"/>
                </a:lnTo>
                <a:lnTo>
                  <a:pt x="709296" y="659674"/>
                </a:lnTo>
                <a:lnTo>
                  <a:pt x="675367" y="687962"/>
                </a:lnTo>
                <a:lnTo>
                  <a:pt x="638238" y="712694"/>
                </a:lnTo>
                <a:lnTo>
                  <a:pt x="598220" y="733579"/>
                </a:lnTo>
                <a:lnTo>
                  <a:pt x="555625" y="750328"/>
                </a:lnTo>
                <a:lnTo>
                  <a:pt x="510765" y="762651"/>
                </a:lnTo>
                <a:lnTo>
                  <a:pt x="463951" y="770257"/>
                </a:lnTo>
                <a:lnTo>
                  <a:pt x="415496" y="7728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6" name="object 6"/>
          <p:cNvGrpSpPr/>
          <p:nvPr/>
        </p:nvGrpSpPr>
        <p:grpSpPr>
          <a:xfrm>
            <a:off x="3693298" y="27376"/>
            <a:ext cx="8653145" cy="6858000"/>
            <a:chOff x="5306486" y="-8338"/>
            <a:chExt cx="12979717" cy="102870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84954" y="0"/>
              <a:ext cx="10001249" cy="589139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306486" y="-8338"/>
              <a:ext cx="12917805" cy="10287000"/>
            </a:xfrm>
            <a:custGeom>
              <a:avLst/>
              <a:gdLst/>
              <a:ahLst/>
              <a:cxnLst/>
              <a:rect l="l" t="t" r="r" b="b"/>
              <a:pathLst>
                <a:path w="12917805" h="10287000">
                  <a:moveTo>
                    <a:pt x="12917240" y="10286999"/>
                  </a:moveTo>
                  <a:lnTo>
                    <a:pt x="8751179" y="10286999"/>
                  </a:lnTo>
                  <a:lnTo>
                    <a:pt x="0" y="6260185"/>
                  </a:lnTo>
                  <a:lnTo>
                    <a:pt x="2880595" y="0"/>
                  </a:lnTo>
                  <a:lnTo>
                    <a:pt x="3750900" y="0"/>
                  </a:lnTo>
                  <a:lnTo>
                    <a:pt x="12917240" y="4217848"/>
                  </a:lnTo>
                  <a:lnTo>
                    <a:pt x="12917240" y="10286999"/>
                  </a:lnTo>
                  <a:close/>
                </a:path>
              </a:pathLst>
            </a:custGeom>
            <a:solidFill>
              <a:srgbClr val="4585B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52754" y="899221"/>
            <a:ext cx="7197608" cy="606576"/>
          </a:xfrm>
          <a:prstGeom prst="rect">
            <a:avLst/>
          </a:prstGeom>
        </p:spPr>
        <p:txBody>
          <a:bodyPr vert="horz" wrap="square" lIns="0" tIns="118110" rIns="0" bIns="0" rtlCol="0" anchor="ctr">
            <a:spAutoFit/>
          </a:bodyPr>
          <a:lstStyle/>
          <a:p>
            <a:pPr marL="8467" marR="3387">
              <a:lnSpc>
                <a:spcPts val="3754"/>
              </a:lnSpc>
              <a:spcBef>
                <a:spcPts val="930"/>
              </a:spcBef>
            </a:pPr>
            <a:r>
              <a:rPr sz="4000" b="1" spc="2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AFFORDABLE</a:t>
            </a:r>
            <a:r>
              <a:rPr sz="4000" b="1" spc="-39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39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4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RENTALS</a:t>
            </a:r>
            <a:endParaRPr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0114" y="1883055"/>
            <a:ext cx="8358293" cy="418983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667" b="1" spc="-473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lang="en-US" sz="2667" b="1" spc="-473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667" b="1" spc="-473" dirty="0">
                <a:solidFill>
                  <a:srgbClr val="FFFFFF"/>
                </a:solidFill>
                <a:latin typeface="Trebuchet MS"/>
                <a:cs typeface="Trebuchet MS"/>
              </a:rPr>
              <a:t>116</a:t>
            </a:r>
            <a:r>
              <a:rPr sz="2667" b="1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2667" b="1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67" spc="210" dirty="0">
                <a:solidFill>
                  <a:srgbClr val="FFFFFF"/>
                </a:solidFill>
                <a:latin typeface="Trebuchet MS"/>
                <a:cs typeface="Trebuchet MS"/>
              </a:rPr>
              <a:t>affordable</a:t>
            </a:r>
            <a:r>
              <a:rPr sz="2667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67" spc="237" dirty="0">
                <a:solidFill>
                  <a:srgbClr val="FFFFFF"/>
                </a:solidFill>
                <a:latin typeface="Trebuchet MS"/>
                <a:cs typeface="Trebuchet MS"/>
              </a:rPr>
              <a:t>housing</a:t>
            </a:r>
            <a:r>
              <a:rPr sz="2667" spc="-9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67" spc="127" dirty="0">
                <a:solidFill>
                  <a:srgbClr val="FFFFFF"/>
                </a:solidFill>
                <a:latin typeface="Trebuchet MS"/>
                <a:cs typeface="Trebuchet MS"/>
              </a:rPr>
              <a:t>units</a:t>
            </a:r>
            <a:r>
              <a:rPr sz="2667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67" spc="140" dirty="0">
                <a:solidFill>
                  <a:srgbClr val="FFFFFF"/>
                </a:solidFill>
                <a:latin typeface="Trebuchet MS"/>
                <a:cs typeface="Trebuchet MS"/>
              </a:rPr>
              <a:t>(90%</a:t>
            </a:r>
            <a:r>
              <a:rPr sz="2667" spc="-9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2667" spc="203" dirty="0">
                <a:solidFill>
                  <a:srgbClr val="FFFFFF"/>
                </a:solidFill>
                <a:latin typeface="Trebuchet MS"/>
                <a:cs typeface="Trebuchet MS"/>
              </a:rPr>
              <a:t>with </a:t>
            </a:r>
            <a:r>
              <a:rPr sz="2667" spc="150" dirty="0">
                <a:solidFill>
                  <a:srgbClr val="FFFFFF"/>
                </a:solidFill>
                <a:latin typeface="Trebuchet MS"/>
                <a:cs typeface="Trebuchet MS"/>
              </a:rPr>
              <a:t>OCHT)</a:t>
            </a:r>
            <a:endParaRPr sz="2667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19642" y="3370631"/>
            <a:ext cx="3053080" cy="563296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8467" marR="3387">
              <a:lnSpc>
                <a:spcPts val="3754"/>
              </a:lnSpc>
              <a:spcBef>
                <a:spcPts val="930"/>
              </a:spcBef>
            </a:pPr>
            <a:endParaRPr sz="2667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44447" y="4503848"/>
            <a:ext cx="4693749" cy="1778521"/>
          </a:xfrm>
          <a:prstGeom prst="rect">
            <a:avLst/>
          </a:prstGeom>
        </p:spPr>
        <p:txBody>
          <a:bodyPr vert="horz" wrap="square" lIns="0" tIns="71967" rIns="0" bIns="0" rtlCol="0">
            <a:spAutoFit/>
          </a:bodyPr>
          <a:lstStyle/>
          <a:p>
            <a:pPr marL="251049" indent="-242582">
              <a:spcBef>
                <a:spcPts val="567"/>
              </a:spcBef>
              <a:buChar char="-"/>
              <a:tabLst>
                <a:tab pos="251049" algn="l"/>
              </a:tabLst>
            </a:pPr>
            <a:r>
              <a:rPr lang="en-US" sz="2667" spc="263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lang="en-US" sz="2667" spc="167" dirty="0">
                <a:solidFill>
                  <a:srgbClr val="FFFFFF"/>
                </a:solidFill>
                <a:latin typeface="Trebuchet MS"/>
                <a:cs typeface="Trebuchet MS"/>
              </a:rPr>
              <a:t>uilding</a:t>
            </a:r>
            <a:r>
              <a:rPr lang="en-US" sz="2667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2667" spc="160" dirty="0">
                <a:solidFill>
                  <a:srgbClr val="FFFFFF"/>
                </a:solidFill>
                <a:latin typeface="Trebuchet MS"/>
                <a:cs typeface="Trebuchet MS"/>
              </a:rPr>
              <a:t>approx.</a:t>
            </a:r>
            <a:r>
              <a:rPr lang="en-US" sz="2667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2667" b="1" spc="30" dirty="0">
                <a:solidFill>
                  <a:srgbClr val="FFFFFF"/>
                </a:solidFill>
                <a:latin typeface="Trebuchet MS"/>
                <a:cs typeface="Trebuchet MS"/>
              </a:rPr>
              <a:t>300 </a:t>
            </a:r>
            <a:r>
              <a:rPr lang="en-US" sz="2667" spc="173" dirty="0">
                <a:solidFill>
                  <a:srgbClr val="FFFFFF"/>
                </a:solidFill>
                <a:latin typeface="Trebuchet MS"/>
                <a:cs typeface="Trebuchet MS"/>
              </a:rPr>
              <a:t>public</a:t>
            </a:r>
            <a:r>
              <a:rPr lang="en-US" sz="2667" spc="-9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2667" spc="237" dirty="0">
                <a:solidFill>
                  <a:srgbClr val="FFFFFF"/>
                </a:solidFill>
                <a:latin typeface="Trebuchet MS"/>
                <a:cs typeface="Trebuchet MS"/>
              </a:rPr>
              <a:t>housing</a:t>
            </a:r>
            <a:r>
              <a:rPr lang="en-US" sz="2667" spc="-9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2667" spc="247" dirty="0">
                <a:solidFill>
                  <a:srgbClr val="FFFFFF"/>
                </a:solidFill>
                <a:latin typeface="Trebuchet MS"/>
                <a:cs typeface="Trebuchet MS"/>
              </a:rPr>
              <a:t>places </a:t>
            </a:r>
            <a:r>
              <a:rPr lang="en-US" sz="2667" spc="8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lang="en-US" sz="2667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2667" spc="147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lang="en-US" sz="2667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2667" spc="117" dirty="0">
                <a:solidFill>
                  <a:srgbClr val="FFFFFF"/>
                </a:solidFill>
                <a:latin typeface="Trebuchet MS"/>
                <a:cs typeface="Trebuchet MS"/>
              </a:rPr>
              <a:t>next</a:t>
            </a:r>
            <a:r>
              <a:rPr lang="en-US" sz="2667" spc="-9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2667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r>
              <a:rPr lang="en-US" sz="2667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2667" spc="227" dirty="0">
                <a:solidFill>
                  <a:srgbClr val="FFFFFF"/>
                </a:solidFill>
                <a:latin typeface="Trebuchet MS"/>
                <a:cs typeface="Trebuchet MS"/>
              </a:rPr>
              <a:t>years</a:t>
            </a:r>
            <a:endParaRPr lang="en-US" sz="2667" dirty="0">
              <a:latin typeface="Trebuchet MS"/>
              <a:cs typeface="Trebuchet MS"/>
            </a:endParaRPr>
          </a:p>
          <a:p>
            <a:pPr marL="334450">
              <a:spcBef>
                <a:spcPts val="500"/>
              </a:spcBef>
            </a:pPr>
            <a:endParaRPr sz="2667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52754" y="3721163"/>
            <a:ext cx="2227580" cy="563296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8467" marR="3387">
              <a:lnSpc>
                <a:spcPts val="3754"/>
              </a:lnSpc>
              <a:spcBef>
                <a:spcPts val="930"/>
              </a:spcBef>
            </a:pPr>
            <a:r>
              <a:rPr lang="en-US" sz="2667" b="1" spc="183" dirty="0">
                <a:solidFill>
                  <a:srgbClr val="FFFFFF"/>
                </a:solidFill>
                <a:latin typeface="Trebuchet MS"/>
                <a:cs typeface="Trebuchet MS"/>
              </a:rPr>
              <a:t>CHPs</a:t>
            </a:r>
            <a:endParaRPr sz="2667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1282" y="4709578"/>
            <a:ext cx="4716253" cy="89353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251049" indent="-242582">
              <a:spcBef>
                <a:spcPts val="567"/>
              </a:spcBef>
              <a:buChar char="-"/>
              <a:tabLst>
                <a:tab pos="251049" algn="l"/>
              </a:tabLst>
            </a:pPr>
            <a:r>
              <a:rPr lang="en-US" sz="2667" spc="277" dirty="0">
                <a:solidFill>
                  <a:srgbClr val="FFFFFF"/>
                </a:solidFill>
                <a:latin typeface="Trebuchet MS"/>
                <a:cs typeface="Trebuchet MS"/>
              </a:rPr>
              <a:t>Own</a:t>
            </a:r>
            <a:r>
              <a:rPr lang="en-US" sz="2667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2667" b="1" spc="-230" dirty="0">
                <a:solidFill>
                  <a:srgbClr val="FFFFFF"/>
                </a:solidFill>
                <a:latin typeface="Trebuchet MS"/>
                <a:cs typeface="Trebuchet MS"/>
              </a:rPr>
              <a:t>1,422</a:t>
            </a:r>
            <a:r>
              <a:rPr lang="en-US" sz="2667" b="1" spc="-9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2667" spc="173" dirty="0">
                <a:solidFill>
                  <a:srgbClr val="FFFFFF"/>
                </a:solidFill>
                <a:latin typeface="Trebuchet MS"/>
                <a:cs typeface="Trebuchet MS"/>
              </a:rPr>
              <a:t>public</a:t>
            </a:r>
            <a:r>
              <a:rPr lang="en-US" sz="2667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2667" spc="250" dirty="0">
                <a:solidFill>
                  <a:srgbClr val="FFFFFF"/>
                </a:solidFill>
                <a:latin typeface="Trebuchet MS"/>
                <a:cs typeface="Trebuchet MS"/>
              </a:rPr>
              <a:t>houses</a:t>
            </a:r>
            <a:endParaRPr lang="en-US" sz="2667" dirty="0">
              <a:latin typeface="Trebuchet MS"/>
              <a:cs typeface="Trebuchet MS"/>
            </a:endParaRPr>
          </a:p>
          <a:p>
            <a:pPr marL="251049" indent="-242582">
              <a:spcBef>
                <a:spcPts val="500"/>
              </a:spcBef>
              <a:buChar char="-"/>
              <a:tabLst>
                <a:tab pos="251049" algn="l"/>
              </a:tabLst>
            </a:pPr>
            <a:r>
              <a:rPr lang="en-US" sz="2667" spc="210" dirty="0">
                <a:solidFill>
                  <a:srgbClr val="FFFFFF"/>
                </a:solidFill>
                <a:latin typeface="Trebuchet MS"/>
                <a:cs typeface="Trebuchet MS"/>
              </a:rPr>
              <a:t>Lease</a:t>
            </a:r>
            <a:r>
              <a:rPr lang="en-US" sz="2667" spc="-9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2667" b="1" spc="-210" dirty="0">
                <a:solidFill>
                  <a:srgbClr val="FFFFFF"/>
                </a:solidFill>
                <a:latin typeface="Trebuchet MS"/>
                <a:cs typeface="Trebuchet MS"/>
              </a:rPr>
              <a:t>1,982</a:t>
            </a:r>
            <a:r>
              <a:rPr lang="en-US" sz="2667" b="1" dirty="0">
                <a:latin typeface="Trebuchet MS"/>
                <a:cs typeface="Trebuchet MS"/>
              </a:rPr>
              <a:t> </a:t>
            </a:r>
            <a:r>
              <a:rPr lang="en-US" sz="2667" dirty="0">
                <a:solidFill>
                  <a:schemeClr val="bg1"/>
                </a:solidFill>
                <a:latin typeface="Trebuchet MS"/>
                <a:cs typeface="Trebuchet MS"/>
              </a:rPr>
              <a:t>public h</a:t>
            </a:r>
            <a:r>
              <a:rPr lang="en-US" sz="2667" spc="250" dirty="0">
                <a:solidFill>
                  <a:srgbClr val="FFFFFF"/>
                </a:solidFill>
                <a:latin typeface="Trebuchet MS"/>
                <a:cs typeface="Trebuchet MS"/>
              </a:rPr>
              <a:t>ouses</a:t>
            </a:r>
            <a:endParaRPr sz="2667" dirty="0">
              <a:latin typeface="Trebuchet MS"/>
              <a:cs typeface="Trebuchet MS"/>
            </a:endParaRPr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D8166F13-F63C-7B5D-F653-B7240D5983CC}"/>
              </a:ext>
            </a:extLst>
          </p:cNvPr>
          <p:cNvSpPr txBox="1">
            <a:spLocks/>
          </p:cNvSpPr>
          <p:nvPr/>
        </p:nvSpPr>
        <p:spPr>
          <a:xfrm>
            <a:off x="1879599" y="2949650"/>
            <a:ext cx="6436061" cy="606576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>
            <a:lvl1pPr>
              <a:defRPr sz="85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8467" marR="3387">
              <a:lnSpc>
                <a:spcPts val="3754"/>
              </a:lnSpc>
              <a:spcBef>
                <a:spcPts val="930"/>
              </a:spcBef>
            </a:pPr>
            <a:r>
              <a:rPr lang="en-NZ" sz="4000" spc="287" dirty="0"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en-NZ" sz="4000" spc="-40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NZ" sz="4000" spc="370" dirty="0">
                <a:latin typeface="Arial" panose="020B0604020202020204" pitchFamily="34" charset="0"/>
                <a:cs typeface="Arial" panose="020B0604020202020204" pitchFamily="34" charset="0"/>
              </a:rPr>
              <a:t>HOUSING</a:t>
            </a:r>
            <a:endParaRPr lang="en-N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AB696DC8-D0BF-F7ED-139B-E74CCB358DE0}"/>
              </a:ext>
            </a:extLst>
          </p:cNvPr>
          <p:cNvSpPr txBox="1"/>
          <p:nvPr/>
        </p:nvSpPr>
        <p:spPr>
          <a:xfrm>
            <a:off x="7735530" y="3733662"/>
            <a:ext cx="3053080" cy="563296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8467" marR="3387">
              <a:lnSpc>
                <a:spcPts val="3754"/>
              </a:lnSpc>
              <a:spcBef>
                <a:spcPts val="930"/>
              </a:spcBef>
            </a:pPr>
            <a:r>
              <a:rPr sz="2667" b="1" spc="427" dirty="0">
                <a:solidFill>
                  <a:srgbClr val="FFFFFF"/>
                </a:solidFill>
                <a:latin typeface="Trebuchet MS"/>
                <a:cs typeface="Trebuchet MS"/>
              </a:rPr>
              <a:t>CHP</a:t>
            </a:r>
            <a:r>
              <a:rPr sz="2667" b="1" spc="-41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2667" b="1" spc="280" dirty="0">
                <a:solidFill>
                  <a:srgbClr val="FFFFFF"/>
                </a:solidFill>
                <a:latin typeface="Trebuchet MS"/>
                <a:cs typeface="Trebuchet MS"/>
              </a:rPr>
              <a:t>PIPELINE</a:t>
            </a:r>
            <a:endParaRPr sz="2667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91196" y="0"/>
            <a:ext cx="4397756" cy="6858000"/>
            <a:chOff x="7420165" y="-4762"/>
            <a:chExt cx="4773295" cy="6868159"/>
          </a:xfrm>
        </p:grpSpPr>
        <p:sp>
          <p:nvSpPr>
            <p:cNvPr id="3" name="object 3"/>
            <p:cNvSpPr/>
            <p:nvPr/>
          </p:nvSpPr>
          <p:spPr>
            <a:xfrm>
              <a:off x="9371076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4" name="object 4"/>
            <p:cNvSpPr/>
            <p:nvPr/>
          </p:nvSpPr>
          <p:spPr>
            <a:xfrm>
              <a:off x="7424928" y="3681984"/>
              <a:ext cx="4763770" cy="3176905"/>
            </a:xfrm>
            <a:custGeom>
              <a:avLst/>
              <a:gdLst/>
              <a:ahLst/>
              <a:cxnLst/>
              <a:rect l="l" t="t" r="r" b="b"/>
              <a:pathLst>
                <a:path w="4763770" h="3176904">
                  <a:moveTo>
                    <a:pt x="4763516" y="0"/>
                  </a:moveTo>
                  <a:lnTo>
                    <a:pt x="0" y="317658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5" name="object 5"/>
            <p:cNvSpPr/>
            <p:nvPr/>
          </p:nvSpPr>
          <p:spPr>
            <a:xfrm>
              <a:off x="9182101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6850" y="0"/>
                  </a:moveTo>
                  <a:lnTo>
                    <a:pt x="2042483" y="0"/>
                  </a:lnTo>
                  <a:lnTo>
                    <a:pt x="0" y="6857996"/>
                  </a:lnTo>
                  <a:lnTo>
                    <a:pt x="3006850" y="6857996"/>
                  </a:lnTo>
                  <a:lnTo>
                    <a:pt x="3006850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6" name="object 6"/>
            <p:cNvSpPr/>
            <p:nvPr/>
          </p:nvSpPr>
          <p:spPr>
            <a:xfrm>
              <a:off x="9604335" y="0"/>
              <a:ext cx="2588260" cy="6858000"/>
            </a:xfrm>
            <a:custGeom>
              <a:avLst/>
              <a:gdLst/>
              <a:ahLst/>
              <a:cxnLst/>
              <a:rect l="l" t="t" r="r" b="b"/>
              <a:pathLst>
                <a:path w="2588259" h="6858000">
                  <a:moveTo>
                    <a:pt x="2587664" y="0"/>
                  </a:moveTo>
                  <a:lnTo>
                    <a:pt x="0" y="0"/>
                  </a:lnTo>
                  <a:lnTo>
                    <a:pt x="1208190" y="6857996"/>
                  </a:lnTo>
                  <a:lnTo>
                    <a:pt x="2587664" y="6857996"/>
                  </a:lnTo>
                  <a:lnTo>
                    <a:pt x="2587664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7" name="object 7"/>
            <p:cNvSpPr/>
            <p:nvPr/>
          </p:nvSpPr>
          <p:spPr>
            <a:xfrm>
              <a:off x="8932164" y="3048000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>
                  <a:moveTo>
                    <a:pt x="3259835" y="0"/>
                  </a:moveTo>
                  <a:lnTo>
                    <a:pt x="0" y="3809999"/>
                  </a:lnTo>
                  <a:lnTo>
                    <a:pt x="3259835" y="3809999"/>
                  </a:lnTo>
                  <a:lnTo>
                    <a:pt x="3259835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8" name="object 8"/>
            <p:cNvSpPr/>
            <p:nvPr/>
          </p:nvSpPr>
          <p:spPr>
            <a:xfrm>
              <a:off x="9337790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>
                  <a:moveTo>
                    <a:pt x="2851161" y="0"/>
                  </a:moveTo>
                  <a:lnTo>
                    <a:pt x="0" y="0"/>
                  </a:lnTo>
                  <a:lnTo>
                    <a:pt x="2467620" y="6857996"/>
                  </a:lnTo>
                  <a:lnTo>
                    <a:pt x="2851161" y="6857996"/>
                  </a:lnTo>
                  <a:lnTo>
                    <a:pt x="2851161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9" name="object 9"/>
            <p:cNvSpPr/>
            <p:nvPr/>
          </p:nvSpPr>
          <p:spPr>
            <a:xfrm>
              <a:off x="10898124" y="0"/>
              <a:ext cx="1290955" cy="6858000"/>
            </a:xfrm>
            <a:custGeom>
              <a:avLst/>
              <a:gdLst/>
              <a:ahLst/>
              <a:cxnLst/>
              <a:rect l="l" t="t" r="r" b="b"/>
              <a:pathLst>
                <a:path w="1290954" h="6858000">
                  <a:moveTo>
                    <a:pt x="1290827" y="0"/>
                  </a:moveTo>
                  <a:lnTo>
                    <a:pt x="1018958" y="0"/>
                  </a:lnTo>
                  <a:lnTo>
                    <a:pt x="0" y="6857996"/>
                  </a:lnTo>
                  <a:lnTo>
                    <a:pt x="1290827" y="6857996"/>
                  </a:lnTo>
                  <a:lnTo>
                    <a:pt x="1290827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0940749" y="0"/>
              <a:ext cx="1248410" cy="6858000"/>
            </a:xfrm>
            <a:custGeom>
              <a:avLst/>
              <a:gdLst/>
              <a:ahLst/>
              <a:cxnLst/>
              <a:rect l="l" t="t" r="r" b="b"/>
              <a:pathLst>
                <a:path w="1248409" h="6858000">
                  <a:moveTo>
                    <a:pt x="1248203" y="0"/>
                  </a:moveTo>
                  <a:lnTo>
                    <a:pt x="0" y="0"/>
                  </a:lnTo>
                  <a:lnTo>
                    <a:pt x="1107740" y="6857996"/>
                  </a:lnTo>
                  <a:lnTo>
                    <a:pt x="1248203" y="6857996"/>
                  </a:lnTo>
                  <a:lnTo>
                    <a:pt x="1248203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72344" y="3590544"/>
              <a:ext cx="1816735" cy="3267710"/>
            </a:xfrm>
            <a:custGeom>
              <a:avLst/>
              <a:gdLst/>
              <a:ahLst/>
              <a:cxnLst/>
              <a:rect l="l" t="t" r="r" b="b"/>
              <a:pathLst>
                <a:path w="1816734" h="3267709">
                  <a:moveTo>
                    <a:pt x="1816607" y="0"/>
                  </a:moveTo>
                  <a:lnTo>
                    <a:pt x="0" y="3267455"/>
                  </a:lnTo>
                  <a:lnTo>
                    <a:pt x="1816607" y="3267455"/>
                  </a:lnTo>
                  <a:lnTo>
                    <a:pt x="1816607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628" y="127000"/>
            <a:ext cx="4872913" cy="6725607"/>
            <a:chOff x="0" y="0"/>
            <a:chExt cx="5394959" cy="6857996"/>
          </a:xfrm>
        </p:grpSpPr>
        <p:sp>
          <p:nvSpPr>
            <p:cNvPr id="13" name="object 13"/>
            <p:cNvSpPr/>
            <p:nvPr/>
          </p:nvSpPr>
          <p:spPr>
            <a:xfrm>
              <a:off x="0" y="0"/>
              <a:ext cx="843280" cy="5666740"/>
            </a:xfrm>
            <a:custGeom>
              <a:avLst/>
              <a:gdLst/>
              <a:ahLst/>
              <a:cxnLst/>
              <a:rect l="l" t="t" r="r" b="b"/>
              <a:pathLst>
                <a:path w="843280" h="5666740">
                  <a:moveTo>
                    <a:pt x="842772" y="0"/>
                  </a:moveTo>
                  <a:lnTo>
                    <a:pt x="0" y="0"/>
                  </a:lnTo>
                  <a:lnTo>
                    <a:pt x="0" y="5666232"/>
                  </a:lnTo>
                  <a:lnTo>
                    <a:pt x="842772" y="0"/>
                  </a:lnTo>
                  <a:close/>
                </a:path>
              </a:pathLst>
            </a:custGeom>
            <a:solidFill>
              <a:srgbClr val="90C225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2231" y="0"/>
              <a:ext cx="5062728" cy="34290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" y="3429000"/>
              <a:ext cx="4882895" cy="342899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32231" y="3433571"/>
              <a:ext cx="4549775" cy="0"/>
            </a:xfrm>
            <a:custGeom>
              <a:avLst/>
              <a:gdLst/>
              <a:ahLst/>
              <a:cxnLst/>
              <a:rect l="l" t="t" r="r" b="b"/>
              <a:pathLst>
                <a:path w="4549775">
                  <a:moveTo>
                    <a:pt x="0" y="0"/>
                  </a:moveTo>
                  <a:lnTo>
                    <a:pt x="4549394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531341" y="4570600"/>
            <a:ext cx="2615685" cy="450764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425895" marR="3387" indent="-417851">
              <a:lnSpc>
                <a:spcPct val="117900"/>
              </a:lnSpc>
              <a:spcBef>
                <a:spcPts val="70"/>
              </a:spcBef>
            </a:pPr>
            <a:r>
              <a:rPr sz="2667" dirty="0">
                <a:solidFill>
                  <a:srgbClr val="90C225"/>
                </a:solidFill>
                <a:latin typeface="Trebuchet MS"/>
                <a:cs typeface="Trebuchet MS"/>
              </a:rPr>
              <a:t>Local</a:t>
            </a:r>
            <a:r>
              <a:rPr sz="2667" spc="-5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2667" spc="-7" dirty="0">
                <a:solidFill>
                  <a:srgbClr val="90C225"/>
                </a:solidFill>
                <a:latin typeface="Trebuchet MS"/>
                <a:cs typeface="Trebuchet MS"/>
              </a:rPr>
              <a:t>Scale</a:t>
            </a:r>
            <a:endParaRPr sz="2667" dirty="0">
              <a:latin typeface="Trebuchet MS"/>
              <a:cs typeface="Trebuchet M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1AB7D2-7C2D-6D5D-3011-E5837998024C}"/>
              </a:ext>
            </a:extLst>
          </p:cNvPr>
          <p:cNvSpPr txBox="1"/>
          <p:nvPr/>
        </p:nvSpPr>
        <p:spPr>
          <a:xfrm>
            <a:off x="4438281" y="499680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67">
              <a:spcBef>
                <a:spcPts val="67"/>
              </a:spcBef>
            </a:pPr>
            <a:r>
              <a:rPr lang="en-US" sz="2400" dirty="0">
                <a:solidFill>
                  <a:srgbClr val="92D050"/>
                </a:solidFill>
                <a:latin typeface="Trebuchet MS"/>
                <a:cs typeface="Trebuchet MS"/>
              </a:rPr>
              <a:t>Ōtautahi</a:t>
            </a:r>
            <a:r>
              <a:rPr lang="en-US" sz="1867" spc="-7" dirty="0">
                <a:solidFill>
                  <a:srgbClr val="92D050"/>
                </a:solidFill>
                <a:latin typeface="Trebuchet MS"/>
                <a:cs typeface="Trebuchet MS"/>
              </a:rPr>
              <a:t> </a:t>
            </a:r>
            <a:r>
              <a:rPr lang="en-US" sz="2400" spc="-7" dirty="0">
                <a:solidFill>
                  <a:srgbClr val="92D050"/>
                </a:solidFill>
                <a:latin typeface="Trebuchet MS"/>
                <a:cs typeface="Trebuchet MS"/>
              </a:rPr>
              <a:t>Community </a:t>
            </a:r>
            <a:r>
              <a:rPr lang="en-US" sz="2400" dirty="0">
                <a:solidFill>
                  <a:srgbClr val="92D050"/>
                </a:solidFill>
                <a:latin typeface="Trebuchet MS"/>
                <a:cs typeface="Trebuchet MS"/>
              </a:rPr>
              <a:t>Housing</a:t>
            </a:r>
            <a:r>
              <a:rPr lang="en-US" sz="2400" spc="-67" dirty="0">
                <a:solidFill>
                  <a:srgbClr val="92D050"/>
                </a:solidFill>
                <a:latin typeface="Trebuchet MS"/>
                <a:cs typeface="Trebuchet MS"/>
              </a:rPr>
              <a:t> </a:t>
            </a:r>
            <a:r>
              <a:rPr lang="en-US" sz="2400" spc="-17" dirty="0">
                <a:solidFill>
                  <a:srgbClr val="92D050"/>
                </a:solidFill>
                <a:latin typeface="Trebuchet MS"/>
                <a:cs typeface="Trebuchet MS"/>
              </a:rPr>
              <a:t>Trust</a:t>
            </a:r>
            <a:r>
              <a:rPr lang="en-US" sz="2400" spc="-40" dirty="0">
                <a:solidFill>
                  <a:srgbClr val="92D050"/>
                </a:solidFill>
                <a:latin typeface="Trebuchet MS"/>
                <a:cs typeface="Trebuchet MS"/>
              </a:rPr>
              <a:t> </a:t>
            </a:r>
            <a:r>
              <a:rPr lang="en-US" sz="2400" spc="-7" dirty="0">
                <a:solidFill>
                  <a:srgbClr val="92D050"/>
                </a:solidFill>
                <a:latin typeface="Trebuchet MS"/>
                <a:cs typeface="Trebuchet MS"/>
              </a:rPr>
              <a:t>(ŌCHT)</a:t>
            </a:r>
            <a:endParaRPr lang="en-US" sz="2400" dirty="0">
              <a:solidFill>
                <a:srgbClr val="92D050"/>
              </a:solidFill>
              <a:latin typeface="Trebuchet MS"/>
              <a:cs typeface="Trebuchet M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39B9F0-2F35-A9F8-0700-896DF2797C22}"/>
              </a:ext>
            </a:extLst>
          </p:cNvPr>
          <p:cNvSpPr txBox="1"/>
          <p:nvPr/>
        </p:nvSpPr>
        <p:spPr>
          <a:xfrm>
            <a:off x="4876365" y="5441404"/>
            <a:ext cx="4079763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/>
              <a:t>2,500</a:t>
            </a:r>
            <a:r>
              <a:rPr lang="en-US" sz="1200" dirty="0"/>
              <a:t> Affordable and Public Housing</a:t>
            </a:r>
          </a:p>
          <a:p>
            <a:r>
              <a:rPr lang="en-US" sz="1867" dirty="0"/>
              <a:t>270</a:t>
            </a:r>
            <a:r>
              <a:rPr lang="en-US" sz="1200" dirty="0"/>
              <a:t> new homes built since 2019</a:t>
            </a:r>
          </a:p>
          <a:p>
            <a:r>
              <a:rPr lang="en-US" sz="1867" dirty="0">
                <a:latin typeface="Trebuchet MS"/>
                <a:cs typeface="Trebuchet MS"/>
              </a:rPr>
              <a:t>We</a:t>
            </a:r>
            <a:r>
              <a:rPr lang="en-US" sz="1867" spc="-23" dirty="0">
                <a:latin typeface="Trebuchet MS"/>
                <a:cs typeface="Trebuchet MS"/>
              </a:rPr>
              <a:t> </a:t>
            </a:r>
            <a:r>
              <a:rPr lang="en-US" sz="1867" dirty="0">
                <a:latin typeface="Trebuchet MS"/>
                <a:cs typeface="Trebuchet MS"/>
              </a:rPr>
              <a:t>win</a:t>
            </a:r>
            <a:r>
              <a:rPr lang="en-US" sz="1867" spc="-17" dirty="0">
                <a:latin typeface="Trebuchet MS"/>
                <a:cs typeface="Trebuchet MS"/>
              </a:rPr>
              <a:t> </a:t>
            </a:r>
            <a:r>
              <a:rPr lang="en-US" sz="1867" dirty="0">
                <a:latin typeface="Trebuchet MS"/>
                <a:cs typeface="Trebuchet MS"/>
              </a:rPr>
              <a:t>awards</a:t>
            </a:r>
            <a:r>
              <a:rPr lang="en-US" sz="1200" dirty="0">
                <a:latin typeface="Trebuchet MS"/>
                <a:cs typeface="Trebuchet MS"/>
              </a:rPr>
              <a:t>:</a:t>
            </a:r>
            <a:r>
              <a:rPr lang="en-US" sz="1200" spc="-30" dirty="0">
                <a:latin typeface="Trebuchet MS"/>
                <a:cs typeface="Trebuchet MS"/>
              </a:rPr>
              <a:t> </a:t>
            </a:r>
            <a:r>
              <a:rPr lang="en-US" sz="1200" dirty="0">
                <a:latin typeface="Trebuchet MS"/>
                <a:cs typeface="Trebuchet MS"/>
              </a:rPr>
              <a:t>NZGBC</a:t>
            </a:r>
            <a:r>
              <a:rPr lang="en-US" sz="1200" spc="-30" dirty="0">
                <a:latin typeface="Trebuchet MS"/>
                <a:cs typeface="Trebuchet MS"/>
              </a:rPr>
              <a:t> </a:t>
            </a:r>
            <a:r>
              <a:rPr lang="en-US" sz="1200" dirty="0">
                <a:latin typeface="Trebuchet MS"/>
                <a:cs typeface="Trebuchet MS"/>
              </a:rPr>
              <a:t>Homestar</a:t>
            </a:r>
            <a:r>
              <a:rPr lang="en-US" sz="1200" spc="-13" dirty="0">
                <a:latin typeface="Trebuchet MS"/>
                <a:cs typeface="Trebuchet MS"/>
              </a:rPr>
              <a:t> </a:t>
            </a:r>
            <a:r>
              <a:rPr lang="en-US" sz="1200" dirty="0">
                <a:latin typeface="Trebuchet MS"/>
                <a:cs typeface="Trebuchet MS"/>
              </a:rPr>
              <a:t>6</a:t>
            </a:r>
            <a:r>
              <a:rPr lang="en-US" sz="1200" spc="-17" dirty="0">
                <a:latin typeface="Trebuchet MS"/>
                <a:cs typeface="Trebuchet MS"/>
              </a:rPr>
              <a:t> </a:t>
            </a:r>
            <a:r>
              <a:rPr lang="en-US" sz="1200" dirty="0">
                <a:latin typeface="Trebuchet MS"/>
                <a:cs typeface="Trebuchet MS"/>
              </a:rPr>
              <a:t>/</a:t>
            </a:r>
            <a:r>
              <a:rPr lang="en-US" sz="1200" spc="-10" dirty="0">
                <a:latin typeface="Trebuchet MS"/>
                <a:cs typeface="Trebuchet MS"/>
              </a:rPr>
              <a:t> </a:t>
            </a:r>
            <a:r>
              <a:rPr lang="en-US" sz="1200" spc="-33" dirty="0">
                <a:latin typeface="Trebuchet MS"/>
                <a:cs typeface="Trebuchet MS"/>
              </a:rPr>
              <a:t>7</a:t>
            </a:r>
            <a:endParaRPr lang="en-NZ" sz="12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647C731-2610-8E60-2194-1E9667401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089" y="1207795"/>
            <a:ext cx="5594519" cy="326287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812800" y="1346200"/>
            <a:ext cx="10999315" cy="2165550"/>
          </a:xfrm>
          <a:prstGeom prst="rect">
            <a:avLst/>
          </a:prstGeom>
        </p:spPr>
        <p:txBody>
          <a:bodyPr vert="horz" wrap="square" lIns="0" tIns="112607" rIns="0" bIns="0" rtlCol="0" anchor="ctr">
            <a:spAutoFit/>
          </a:bodyPr>
          <a:lstStyle/>
          <a:p>
            <a:pPr marL="8467" marR="3387">
              <a:lnSpc>
                <a:spcPts val="8027"/>
              </a:lnSpc>
              <a:spcBef>
                <a:spcPts val="887"/>
              </a:spcBef>
            </a:pPr>
            <a:r>
              <a:rPr lang="en-US" sz="7300" spc="339" dirty="0"/>
              <a:t>Where can GCP/ three  Councils add value?</a:t>
            </a:r>
            <a:endParaRPr sz="73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956409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7334" y="4722245"/>
            <a:ext cx="1675130" cy="1557867"/>
          </a:xfrm>
          <a:custGeom>
            <a:avLst/>
            <a:gdLst/>
            <a:ahLst/>
            <a:cxnLst/>
            <a:rect l="l" t="t" r="r" b="b"/>
            <a:pathLst>
              <a:path w="2512695" h="2336800">
                <a:moveTo>
                  <a:pt x="1256268" y="2336762"/>
                </a:moveTo>
                <a:lnTo>
                  <a:pt x="1205742" y="2335834"/>
                </a:lnTo>
                <a:lnTo>
                  <a:pt x="1155722" y="2333074"/>
                </a:lnTo>
                <a:lnTo>
                  <a:pt x="1106246" y="2328517"/>
                </a:lnTo>
                <a:lnTo>
                  <a:pt x="1057351" y="2322197"/>
                </a:lnTo>
                <a:lnTo>
                  <a:pt x="1009075" y="2314150"/>
                </a:lnTo>
                <a:lnTo>
                  <a:pt x="961456" y="2304410"/>
                </a:lnTo>
                <a:lnTo>
                  <a:pt x="914531" y="2293013"/>
                </a:lnTo>
                <a:lnTo>
                  <a:pt x="868338" y="2279992"/>
                </a:lnTo>
                <a:lnTo>
                  <a:pt x="822914" y="2265384"/>
                </a:lnTo>
                <a:lnTo>
                  <a:pt x="778296" y="2249223"/>
                </a:lnTo>
                <a:lnTo>
                  <a:pt x="734522" y="2231544"/>
                </a:lnTo>
                <a:lnTo>
                  <a:pt x="691630" y="2212382"/>
                </a:lnTo>
                <a:lnTo>
                  <a:pt x="649658" y="2191771"/>
                </a:lnTo>
                <a:lnTo>
                  <a:pt x="608642" y="2169747"/>
                </a:lnTo>
                <a:lnTo>
                  <a:pt x="568621" y="2146345"/>
                </a:lnTo>
                <a:lnTo>
                  <a:pt x="529631" y="2121599"/>
                </a:lnTo>
                <a:lnTo>
                  <a:pt x="491710" y="2095544"/>
                </a:lnTo>
                <a:lnTo>
                  <a:pt x="454897" y="2068216"/>
                </a:lnTo>
                <a:lnTo>
                  <a:pt x="419228" y="2039648"/>
                </a:lnTo>
                <a:lnTo>
                  <a:pt x="384741" y="2009877"/>
                </a:lnTo>
                <a:lnTo>
                  <a:pt x="351473" y="1978937"/>
                </a:lnTo>
                <a:lnTo>
                  <a:pt x="319462" y="1946862"/>
                </a:lnTo>
                <a:lnTo>
                  <a:pt x="288746" y="1913689"/>
                </a:lnTo>
                <a:lnTo>
                  <a:pt x="259362" y="1879451"/>
                </a:lnTo>
                <a:lnTo>
                  <a:pt x="231347" y="1844183"/>
                </a:lnTo>
                <a:lnTo>
                  <a:pt x="204740" y="1807921"/>
                </a:lnTo>
                <a:lnTo>
                  <a:pt x="179577" y="1770699"/>
                </a:lnTo>
                <a:lnTo>
                  <a:pt x="155896" y="1732553"/>
                </a:lnTo>
                <a:lnTo>
                  <a:pt x="133735" y="1693517"/>
                </a:lnTo>
                <a:lnTo>
                  <a:pt x="113132" y="1653626"/>
                </a:lnTo>
                <a:lnTo>
                  <a:pt x="94123" y="1612915"/>
                </a:lnTo>
                <a:lnTo>
                  <a:pt x="76746" y="1571418"/>
                </a:lnTo>
                <a:lnTo>
                  <a:pt x="61039" y="1529172"/>
                </a:lnTo>
                <a:lnTo>
                  <a:pt x="47039" y="1486210"/>
                </a:lnTo>
                <a:lnTo>
                  <a:pt x="34784" y="1442568"/>
                </a:lnTo>
                <a:lnTo>
                  <a:pt x="24312" y="1398280"/>
                </a:lnTo>
                <a:lnTo>
                  <a:pt x="15660" y="1353382"/>
                </a:lnTo>
                <a:lnTo>
                  <a:pt x="8865" y="1307908"/>
                </a:lnTo>
                <a:lnTo>
                  <a:pt x="3964" y="1261893"/>
                </a:lnTo>
                <a:lnTo>
                  <a:pt x="997" y="1215372"/>
                </a:lnTo>
                <a:lnTo>
                  <a:pt x="0" y="1168381"/>
                </a:lnTo>
                <a:lnTo>
                  <a:pt x="997" y="1121389"/>
                </a:lnTo>
                <a:lnTo>
                  <a:pt x="3964" y="1074868"/>
                </a:lnTo>
                <a:lnTo>
                  <a:pt x="8865" y="1028853"/>
                </a:lnTo>
                <a:lnTo>
                  <a:pt x="15660" y="983379"/>
                </a:lnTo>
                <a:lnTo>
                  <a:pt x="24312" y="938481"/>
                </a:lnTo>
                <a:lnTo>
                  <a:pt x="34784" y="894193"/>
                </a:lnTo>
                <a:lnTo>
                  <a:pt x="47039" y="850551"/>
                </a:lnTo>
                <a:lnTo>
                  <a:pt x="61039" y="807589"/>
                </a:lnTo>
                <a:lnTo>
                  <a:pt x="76746" y="765343"/>
                </a:lnTo>
                <a:lnTo>
                  <a:pt x="94123" y="723847"/>
                </a:lnTo>
                <a:lnTo>
                  <a:pt x="113132" y="683136"/>
                </a:lnTo>
                <a:lnTo>
                  <a:pt x="133735" y="643244"/>
                </a:lnTo>
                <a:lnTo>
                  <a:pt x="155896" y="604208"/>
                </a:lnTo>
                <a:lnTo>
                  <a:pt x="179577" y="566062"/>
                </a:lnTo>
                <a:lnTo>
                  <a:pt x="204740" y="528840"/>
                </a:lnTo>
                <a:lnTo>
                  <a:pt x="231347" y="492578"/>
                </a:lnTo>
                <a:lnTo>
                  <a:pt x="259362" y="457311"/>
                </a:lnTo>
                <a:lnTo>
                  <a:pt x="288746" y="423073"/>
                </a:lnTo>
                <a:lnTo>
                  <a:pt x="319462" y="389899"/>
                </a:lnTo>
                <a:lnTo>
                  <a:pt x="351473" y="357824"/>
                </a:lnTo>
                <a:lnTo>
                  <a:pt x="384741" y="326884"/>
                </a:lnTo>
                <a:lnTo>
                  <a:pt x="419228" y="297113"/>
                </a:lnTo>
                <a:lnTo>
                  <a:pt x="454897" y="268546"/>
                </a:lnTo>
                <a:lnTo>
                  <a:pt x="491710" y="241217"/>
                </a:lnTo>
                <a:lnTo>
                  <a:pt x="529631" y="215162"/>
                </a:lnTo>
                <a:lnTo>
                  <a:pt x="568621" y="190416"/>
                </a:lnTo>
                <a:lnTo>
                  <a:pt x="608642" y="167014"/>
                </a:lnTo>
                <a:lnTo>
                  <a:pt x="649658" y="144990"/>
                </a:lnTo>
                <a:lnTo>
                  <a:pt x="691630" y="124379"/>
                </a:lnTo>
                <a:lnTo>
                  <a:pt x="734522" y="105217"/>
                </a:lnTo>
                <a:lnTo>
                  <a:pt x="778296" y="87538"/>
                </a:lnTo>
                <a:lnTo>
                  <a:pt x="822914" y="71377"/>
                </a:lnTo>
                <a:lnTo>
                  <a:pt x="868338" y="56769"/>
                </a:lnTo>
                <a:lnTo>
                  <a:pt x="914531" y="43748"/>
                </a:lnTo>
                <a:lnTo>
                  <a:pt x="961456" y="32351"/>
                </a:lnTo>
                <a:lnTo>
                  <a:pt x="1009075" y="22611"/>
                </a:lnTo>
                <a:lnTo>
                  <a:pt x="1057351" y="14564"/>
                </a:lnTo>
                <a:lnTo>
                  <a:pt x="1106246" y="8244"/>
                </a:lnTo>
                <a:lnTo>
                  <a:pt x="1155722" y="3687"/>
                </a:lnTo>
                <a:lnTo>
                  <a:pt x="1205742" y="927"/>
                </a:lnTo>
                <a:lnTo>
                  <a:pt x="1256268" y="0"/>
                </a:lnTo>
                <a:lnTo>
                  <a:pt x="1306795" y="927"/>
                </a:lnTo>
                <a:lnTo>
                  <a:pt x="1356815" y="3687"/>
                </a:lnTo>
                <a:lnTo>
                  <a:pt x="1406291" y="8244"/>
                </a:lnTo>
                <a:lnTo>
                  <a:pt x="1455186" y="14564"/>
                </a:lnTo>
                <a:lnTo>
                  <a:pt x="1503461" y="22611"/>
                </a:lnTo>
                <a:lnTo>
                  <a:pt x="1551081" y="32351"/>
                </a:lnTo>
                <a:lnTo>
                  <a:pt x="1598006" y="43748"/>
                </a:lnTo>
                <a:lnTo>
                  <a:pt x="1644199" y="56769"/>
                </a:lnTo>
                <a:lnTo>
                  <a:pt x="1689623" y="71377"/>
                </a:lnTo>
                <a:lnTo>
                  <a:pt x="1734241" y="87538"/>
                </a:lnTo>
                <a:lnTo>
                  <a:pt x="1778015" y="105217"/>
                </a:lnTo>
                <a:lnTo>
                  <a:pt x="1820906" y="124379"/>
                </a:lnTo>
                <a:lnTo>
                  <a:pt x="1862879" y="144990"/>
                </a:lnTo>
                <a:lnTo>
                  <a:pt x="1903895" y="167014"/>
                </a:lnTo>
                <a:lnTo>
                  <a:pt x="1943916" y="190416"/>
                </a:lnTo>
                <a:lnTo>
                  <a:pt x="1982906" y="215162"/>
                </a:lnTo>
                <a:lnTo>
                  <a:pt x="2020826" y="241217"/>
                </a:lnTo>
                <a:lnTo>
                  <a:pt x="2057640" y="268546"/>
                </a:lnTo>
                <a:lnTo>
                  <a:pt x="2093309" y="297113"/>
                </a:lnTo>
                <a:lnTo>
                  <a:pt x="2127796" y="326884"/>
                </a:lnTo>
                <a:lnTo>
                  <a:pt x="2161064" y="357824"/>
                </a:lnTo>
                <a:lnTo>
                  <a:pt x="2193075" y="389899"/>
                </a:lnTo>
                <a:lnTo>
                  <a:pt x="2223791" y="423073"/>
                </a:lnTo>
                <a:lnTo>
                  <a:pt x="2253175" y="457311"/>
                </a:lnTo>
                <a:lnTo>
                  <a:pt x="2281190" y="492578"/>
                </a:lnTo>
                <a:lnTo>
                  <a:pt x="2307797" y="528840"/>
                </a:lnTo>
                <a:lnTo>
                  <a:pt x="2332960" y="566062"/>
                </a:lnTo>
                <a:lnTo>
                  <a:pt x="2356641" y="604208"/>
                </a:lnTo>
                <a:lnTo>
                  <a:pt x="2378802" y="643244"/>
                </a:lnTo>
                <a:lnTo>
                  <a:pt x="2399405" y="683136"/>
                </a:lnTo>
                <a:lnTo>
                  <a:pt x="2418414" y="723847"/>
                </a:lnTo>
                <a:lnTo>
                  <a:pt x="2435791" y="765343"/>
                </a:lnTo>
                <a:lnTo>
                  <a:pt x="2451498" y="807589"/>
                </a:lnTo>
                <a:lnTo>
                  <a:pt x="2465498" y="850551"/>
                </a:lnTo>
                <a:lnTo>
                  <a:pt x="2477752" y="894193"/>
                </a:lnTo>
                <a:lnTo>
                  <a:pt x="2488225" y="938481"/>
                </a:lnTo>
                <a:lnTo>
                  <a:pt x="2496877" y="983379"/>
                </a:lnTo>
                <a:lnTo>
                  <a:pt x="2503672" y="1028853"/>
                </a:lnTo>
                <a:lnTo>
                  <a:pt x="2508572" y="1074868"/>
                </a:lnTo>
                <a:lnTo>
                  <a:pt x="2511540" y="1121389"/>
                </a:lnTo>
                <a:lnTo>
                  <a:pt x="2512537" y="1168383"/>
                </a:lnTo>
                <a:lnTo>
                  <a:pt x="2511540" y="1215372"/>
                </a:lnTo>
                <a:lnTo>
                  <a:pt x="2508572" y="1261893"/>
                </a:lnTo>
                <a:lnTo>
                  <a:pt x="2503672" y="1307908"/>
                </a:lnTo>
                <a:lnTo>
                  <a:pt x="2496877" y="1353382"/>
                </a:lnTo>
                <a:lnTo>
                  <a:pt x="2488225" y="1398280"/>
                </a:lnTo>
                <a:lnTo>
                  <a:pt x="2477752" y="1442568"/>
                </a:lnTo>
                <a:lnTo>
                  <a:pt x="2465498" y="1486210"/>
                </a:lnTo>
                <a:lnTo>
                  <a:pt x="2451498" y="1529172"/>
                </a:lnTo>
                <a:lnTo>
                  <a:pt x="2435791" y="1571418"/>
                </a:lnTo>
                <a:lnTo>
                  <a:pt x="2418414" y="1612915"/>
                </a:lnTo>
                <a:lnTo>
                  <a:pt x="2399405" y="1653626"/>
                </a:lnTo>
                <a:lnTo>
                  <a:pt x="2378802" y="1693517"/>
                </a:lnTo>
                <a:lnTo>
                  <a:pt x="2356641" y="1732553"/>
                </a:lnTo>
                <a:lnTo>
                  <a:pt x="2332960" y="1770699"/>
                </a:lnTo>
                <a:lnTo>
                  <a:pt x="2307797" y="1807921"/>
                </a:lnTo>
                <a:lnTo>
                  <a:pt x="2281190" y="1844183"/>
                </a:lnTo>
                <a:lnTo>
                  <a:pt x="2253175" y="1879451"/>
                </a:lnTo>
                <a:lnTo>
                  <a:pt x="2223791" y="1913689"/>
                </a:lnTo>
                <a:lnTo>
                  <a:pt x="2193075" y="1946862"/>
                </a:lnTo>
                <a:lnTo>
                  <a:pt x="2161064" y="1978937"/>
                </a:lnTo>
                <a:lnTo>
                  <a:pt x="2127796" y="2009877"/>
                </a:lnTo>
                <a:lnTo>
                  <a:pt x="2093309" y="2039648"/>
                </a:lnTo>
                <a:lnTo>
                  <a:pt x="2057640" y="2068216"/>
                </a:lnTo>
                <a:lnTo>
                  <a:pt x="2020826" y="2095544"/>
                </a:lnTo>
                <a:lnTo>
                  <a:pt x="1982906" y="2121599"/>
                </a:lnTo>
                <a:lnTo>
                  <a:pt x="1943916" y="2146345"/>
                </a:lnTo>
                <a:lnTo>
                  <a:pt x="1903895" y="2169747"/>
                </a:lnTo>
                <a:lnTo>
                  <a:pt x="1862879" y="2191771"/>
                </a:lnTo>
                <a:lnTo>
                  <a:pt x="1820906" y="2212382"/>
                </a:lnTo>
                <a:lnTo>
                  <a:pt x="1778015" y="2231544"/>
                </a:lnTo>
                <a:lnTo>
                  <a:pt x="1734241" y="2249223"/>
                </a:lnTo>
                <a:lnTo>
                  <a:pt x="1689623" y="2265384"/>
                </a:lnTo>
                <a:lnTo>
                  <a:pt x="1644199" y="2279992"/>
                </a:lnTo>
                <a:lnTo>
                  <a:pt x="1598006" y="2293013"/>
                </a:lnTo>
                <a:lnTo>
                  <a:pt x="1551081" y="2304410"/>
                </a:lnTo>
                <a:lnTo>
                  <a:pt x="1503461" y="2314150"/>
                </a:lnTo>
                <a:lnTo>
                  <a:pt x="1455186" y="2322197"/>
                </a:lnTo>
                <a:lnTo>
                  <a:pt x="1406291" y="2328517"/>
                </a:lnTo>
                <a:lnTo>
                  <a:pt x="1356815" y="2333074"/>
                </a:lnTo>
                <a:lnTo>
                  <a:pt x="1306795" y="2335834"/>
                </a:lnTo>
                <a:lnTo>
                  <a:pt x="1256268" y="23367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6832599" y="4608791"/>
            <a:ext cx="226907" cy="226907"/>
          </a:xfrm>
          <a:custGeom>
            <a:avLst/>
            <a:gdLst/>
            <a:ahLst/>
            <a:cxnLst/>
            <a:rect l="l" t="t" r="r" b="b"/>
            <a:pathLst>
              <a:path w="340359" h="340359">
                <a:moveTo>
                  <a:pt x="340229" y="340229"/>
                </a:moveTo>
                <a:lnTo>
                  <a:pt x="0" y="340229"/>
                </a:lnTo>
                <a:lnTo>
                  <a:pt x="0" y="0"/>
                </a:lnTo>
                <a:lnTo>
                  <a:pt x="340229" y="0"/>
                </a:lnTo>
                <a:lnTo>
                  <a:pt x="340229" y="340229"/>
                </a:lnTo>
                <a:close/>
              </a:path>
            </a:pathLst>
          </a:custGeom>
          <a:solidFill>
            <a:srgbClr val="2D8BB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6830581" y="5128687"/>
            <a:ext cx="226907" cy="226907"/>
          </a:xfrm>
          <a:custGeom>
            <a:avLst/>
            <a:gdLst/>
            <a:ahLst/>
            <a:cxnLst/>
            <a:rect l="l" t="t" r="r" b="b"/>
            <a:pathLst>
              <a:path w="340359" h="340359">
                <a:moveTo>
                  <a:pt x="340229" y="340229"/>
                </a:moveTo>
                <a:lnTo>
                  <a:pt x="0" y="340229"/>
                </a:lnTo>
                <a:lnTo>
                  <a:pt x="0" y="0"/>
                </a:lnTo>
                <a:lnTo>
                  <a:pt x="340229" y="0"/>
                </a:lnTo>
                <a:lnTo>
                  <a:pt x="340229" y="340229"/>
                </a:lnTo>
                <a:close/>
              </a:path>
            </a:pathLst>
          </a:custGeom>
          <a:solidFill>
            <a:srgbClr val="48BAE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6830581" y="5630048"/>
            <a:ext cx="226907" cy="226907"/>
          </a:xfrm>
          <a:custGeom>
            <a:avLst/>
            <a:gdLst/>
            <a:ahLst/>
            <a:cxnLst/>
            <a:rect l="l" t="t" r="r" b="b"/>
            <a:pathLst>
              <a:path w="340359" h="340359">
                <a:moveTo>
                  <a:pt x="340229" y="340229"/>
                </a:moveTo>
                <a:lnTo>
                  <a:pt x="0" y="340229"/>
                </a:lnTo>
                <a:lnTo>
                  <a:pt x="0" y="0"/>
                </a:lnTo>
                <a:lnTo>
                  <a:pt x="340229" y="0"/>
                </a:lnTo>
                <a:lnTo>
                  <a:pt x="340229" y="340229"/>
                </a:lnTo>
                <a:close/>
              </a:path>
            </a:pathLst>
          </a:custGeom>
          <a:solidFill>
            <a:srgbClr val="9DE2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907877" y="5074560"/>
            <a:ext cx="1236980" cy="864870"/>
          </a:xfrm>
          <a:custGeom>
            <a:avLst/>
            <a:gdLst/>
            <a:ahLst/>
            <a:cxnLst/>
            <a:rect l="l" t="t" r="r" b="b"/>
            <a:pathLst>
              <a:path w="1855470" h="1297304">
                <a:moveTo>
                  <a:pt x="31440" y="407317"/>
                </a:moveTo>
                <a:lnTo>
                  <a:pt x="17975" y="402652"/>
                </a:lnTo>
                <a:lnTo>
                  <a:pt x="6983" y="392888"/>
                </a:lnTo>
                <a:lnTo>
                  <a:pt x="686" y="379620"/>
                </a:lnTo>
                <a:lnTo>
                  <a:pt x="0" y="365411"/>
                </a:lnTo>
                <a:lnTo>
                  <a:pt x="4671" y="351966"/>
                </a:lnTo>
                <a:lnTo>
                  <a:pt x="14450" y="340990"/>
                </a:lnTo>
                <a:lnTo>
                  <a:pt x="466514" y="2452"/>
                </a:lnTo>
                <a:lnTo>
                  <a:pt x="474294" y="0"/>
                </a:lnTo>
                <a:lnTo>
                  <a:pt x="489882" y="0"/>
                </a:lnTo>
                <a:lnTo>
                  <a:pt x="497662" y="2452"/>
                </a:lnTo>
                <a:lnTo>
                  <a:pt x="766760" y="203899"/>
                </a:lnTo>
                <a:lnTo>
                  <a:pt x="519241" y="389197"/>
                </a:lnTo>
                <a:lnTo>
                  <a:pt x="73820" y="389197"/>
                </a:lnTo>
                <a:lnTo>
                  <a:pt x="58959" y="400344"/>
                </a:lnTo>
                <a:lnTo>
                  <a:pt x="45671" y="406631"/>
                </a:lnTo>
                <a:lnTo>
                  <a:pt x="31440" y="407317"/>
                </a:lnTo>
                <a:close/>
              </a:path>
              <a:path w="1855470" h="1297304">
                <a:moveTo>
                  <a:pt x="1744009" y="963619"/>
                </a:moveTo>
                <a:lnTo>
                  <a:pt x="1558432" y="963619"/>
                </a:lnTo>
                <a:lnTo>
                  <a:pt x="1558432" y="772024"/>
                </a:lnTo>
                <a:lnTo>
                  <a:pt x="1573286" y="765439"/>
                </a:lnTo>
                <a:lnTo>
                  <a:pt x="1587064" y="756843"/>
                </a:lnTo>
                <a:lnTo>
                  <a:pt x="1621805" y="715131"/>
                </a:lnTo>
                <a:lnTo>
                  <a:pt x="1632496" y="673456"/>
                </a:lnTo>
                <a:lnTo>
                  <a:pt x="1631575" y="651581"/>
                </a:lnTo>
                <a:lnTo>
                  <a:pt x="1617241" y="610436"/>
                </a:lnTo>
                <a:lnTo>
                  <a:pt x="1588153" y="578186"/>
                </a:lnTo>
                <a:lnTo>
                  <a:pt x="1088184" y="203899"/>
                </a:lnTo>
                <a:lnTo>
                  <a:pt x="1357282" y="2452"/>
                </a:lnTo>
                <a:lnTo>
                  <a:pt x="1365061" y="0"/>
                </a:lnTo>
                <a:lnTo>
                  <a:pt x="1380650" y="0"/>
                </a:lnTo>
                <a:lnTo>
                  <a:pt x="1388429" y="2452"/>
                </a:lnTo>
                <a:lnTo>
                  <a:pt x="1840494" y="340990"/>
                </a:lnTo>
                <a:lnTo>
                  <a:pt x="1850272" y="351966"/>
                </a:lnTo>
                <a:lnTo>
                  <a:pt x="1854944" y="365411"/>
                </a:lnTo>
                <a:lnTo>
                  <a:pt x="1854257" y="379620"/>
                </a:lnTo>
                <a:lnTo>
                  <a:pt x="1849712" y="389197"/>
                </a:lnTo>
                <a:lnTo>
                  <a:pt x="1781124" y="389197"/>
                </a:lnTo>
                <a:lnTo>
                  <a:pt x="1781124" y="926560"/>
                </a:lnTo>
                <a:lnTo>
                  <a:pt x="1778195" y="940949"/>
                </a:lnTo>
                <a:lnTo>
                  <a:pt x="1770221" y="952733"/>
                </a:lnTo>
                <a:lnTo>
                  <a:pt x="1758420" y="960695"/>
                </a:lnTo>
                <a:lnTo>
                  <a:pt x="1744009" y="963619"/>
                </a:lnTo>
                <a:close/>
              </a:path>
              <a:path w="1855470" h="1297304">
                <a:moveTo>
                  <a:pt x="328363" y="703793"/>
                </a:moveTo>
                <a:lnTo>
                  <a:pt x="314898" y="699128"/>
                </a:lnTo>
                <a:lnTo>
                  <a:pt x="303906" y="689364"/>
                </a:lnTo>
                <a:lnTo>
                  <a:pt x="297609" y="676096"/>
                </a:lnTo>
                <a:lnTo>
                  <a:pt x="296922" y="661887"/>
                </a:lnTo>
                <a:lnTo>
                  <a:pt x="301594" y="648442"/>
                </a:lnTo>
                <a:lnTo>
                  <a:pt x="311372" y="637467"/>
                </a:lnTo>
                <a:lnTo>
                  <a:pt x="911898" y="187749"/>
                </a:lnTo>
                <a:lnTo>
                  <a:pt x="919678" y="185297"/>
                </a:lnTo>
                <a:lnTo>
                  <a:pt x="935266" y="185297"/>
                </a:lnTo>
                <a:lnTo>
                  <a:pt x="943046" y="187749"/>
                </a:lnTo>
                <a:lnTo>
                  <a:pt x="1543571" y="637467"/>
                </a:lnTo>
                <a:lnTo>
                  <a:pt x="1553350" y="648442"/>
                </a:lnTo>
                <a:lnTo>
                  <a:pt x="1558022" y="661887"/>
                </a:lnTo>
                <a:lnTo>
                  <a:pt x="1557335" y="676096"/>
                </a:lnTo>
                <a:lnTo>
                  <a:pt x="1552790" y="685673"/>
                </a:lnTo>
                <a:lnTo>
                  <a:pt x="370742" y="685673"/>
                </a:lnTo>
                <a:lnTo>
                  <a:pt x="355882" y="696820"/>
                </a:lnTo>
                <a:lnTo>
                  <a:pt x="342593" y="703107"/>
                </a:lnTo>
                <a:lnTo>
                  <a:pt x="328363" y="703793"/>
                </a:lnTo>
                <a:close/>
              </a:path>
              <a:path w="1855470" h="1297304">
                <a:moveTo>
                  <a:pt x="296512" y="963619"/>
                </a:moveTo>
                <a:lnTo>
                  <a:pt x="110935" y="963619"/>
                </a:lnTo>
                <a:lnTo>
                  <a:pt x="96524" y="960695"/>
                </a:lnTo>
                <a:lnTo>
                  <a:pt x="84722" y="952733"/>
                </a:lnTo>
                <a:lnTo>
                  <a:pt x="76748" y="940949"/>
                </a:lnTo>
                <a:lnTo>
                  <a:pt x="73820" y="926560"/>
                </a:lnTo>
                <a:lnTo>
                  <a:pt x="73820" y="389197"/>
                </a:lnTo>
                <a:lnTo>
                  <a:pt x="519241" y="389197"/>
                </a:lnTo>
                <a:lnTo>
                  <a:pt x="266790" y="578186"/>
                </a:lnTo>
                <a:lnTo>
                  <a:pt x="250559" y="592989"/>
                </a:lnTo>
                <a:lnTo>
                  <a:pt x="237703" y="610436"/>
                </a:lnTo>
                <a:lnTo>
                  <a:pt x="228535" y="630107"/>
                </a:lnTo>
                <a:lnTo>
                  <a:pt x="223368" y="651581"/>
                </a:lnTo>
                <a:lnTo>
                  <a:pt x="222448" y="673456"/>
                </a:lnTo>
                <a:lnTo>
                  <a:pt x="225740" y="694815"/>
                </a:lnTo>
                <a:lnTo>
                  <a:pt x="244536" y="733879"/>
                </a:lnTo>
                <a:lnTo>
                  <a:pt x="281657" y="765439"/>
                </a:lnTo>
                <a:lnTo>
                  <a:pt x="296512" y="772024"/>
                </a:lnTo>
                <a:lnTo>
                  <a:pt x="296512" y="963619"/>
                </a:lnTo>
                <a:close/>
              </a:path>
              <a:path w="1855470" h="1297304">
                <a:moveTo>
                  <a:pt x="1823503" y="407317"/>
                </a:moveTo>
                <a:lnTo>
                  <a:pt x="1809273" y="406631"/>
                </a:lnTo>
                <a:lnTo>
                  <a:pt x="1795985" y="400344"/>
                </a:lnTo>
                <a:lnTo>
                  <a:pt x="1781124" y="389197"/>
                </a:lnTo>
                <a:lnTo>
                  <a:pt x="1849712" y="389197"/>
                </a:lnTo>
                <a:lnTo>
                  <a:pt x="1847960" y="392888"/>
                </a:lnTo>
                <a:lnTo>
                  <a:pt x="1836969" y="402652"/>
                </a:lnTo>
                <a:lnTo>
                  <a:pt x="1823503" y="407317"/>
                </a:lnTo>
                <a:close/>
              </a:path>
              <a:path w="1855470" h="1297304">
                <a:moveTo>
                  <a:pt x="1001702" y="1297155"/>
                </a:moveTo>
                <a:lnTo>
                  <a:pt x="407858" y="1297155"/>
                </a:lnTo>
                <a:lnTo>
                  <a:pt x="393446" y="1294231"/>
                </a:lnTo>
                <a:lnTo>
                  <a:pt x="381645" y="1286269"/>
                </a:lnTo>
                <a:lnTo>
                  <a:pt x="373671" y="1274485"/>
                </a:lnTo>
                <a:lnTo>
                  <a:pt x="370742" y="1260095"/>
                </a:lnTo>
                <a:lnTo>
                  <a:pt x="370742" y="685673"/>
                </a:lnTo>
                <a:lnTo>
                  <a:pt x="1484201" y="685673"/>
                </a:lnTo>
                <a:lnTo>
                  <a:pt x="1484201" y="815381"/>
                </a:lnTo>
                <a:lnTo>
                  <a:pt x="593434" y="815381"/>
                </a:lnTo>
                <a:lnTo>
                  <a:pt x="593434" y="1037738"/>
                </a:lnTo>
                <a:lnTo>
                  <a:pt x="1001702" y="1037738"/>
                </a:lnTo>
                <a:lnTo>
                  <a:pt x="1001702" y="1297155"/>
                </a:lnTo>
                <a:close/>
              </a:path>
              <a:path w="1855470" h="1297304">
                <a:moveTo>
                  <a:pt x="1521317" y="704203"/>
                </a:moveTo>
                <a:lnTo>
                  <a:pt x="1513523" y="704203"/>
                </a:lnTo>
                <a:lnTo>
                  <a:pt x="1505743" y="702008"/>
                </a:lnTo>
                <a:lnTo>
                  <a:pt x="1499062" y="696820"/>
                </a:lnTo>
                <a:lnTo>
                  <a:pt x="1484201" y="685673"/>
                </a:lnTo>
                <a:lnTo>
                  <a:pt x="1552790" y="685673"/>
                </a:lnTo>
                <a:lnTo>
                  <a:pt x="1551038" y="689364"/>
                </a:lnTo>
                <a:lnTo>
                  <a:pt x="1544828" y="695748"/>
                </a:lnTo>
                <a:lnTo>
                  <a:pt x="1537569" y="700397"/>
                </a:lnTo>
                <a:lnTo>
                  <a:pt x="1529614" y="703239"/>
                </a:lnTo>
                <a:lnTo>
                  <a:pt x="1521317" y="704203"/>
                </a:lnTo>
                <a:close/>
              </a:path>
              <a:path w="1855470" h="1297304">
                <a:moveTo>
                  <a:pt x="1001702" y="1037738"/>
                </a:moveTo>
                <a:lnTo>
                  <a:pt x="816126" y="1037738"/>
                </a:lnTo>
                <a:lnTo>
                  <a:pt x="816126" y="815381"/>
                </a:lnTo>
                <a:lnTo>
                  <a:pt x="1001702" y="815381"/>
                </a:lnTo>
                <a:lnTo>
                  <a:pt x="1001702" y="1037738"/>
                </a:lnTo>
                <a:close/>
              </a:path>
              <a:path w="1855470" h="1297304">
                <a:moveTo>
                  <a:pt x="1447086" y="1297155"/>
                </a:moveTo>
                <a:lnTo>
                  <a:pt x="1261510" y="1297155"/>
                </a:lnTo>
                <a:lnTo>
                  <a:pt x="1261510" y="815381"/>
                </a:lnTo>
                <a:lnTo>
                  <a:pt x="1484201" y="815381"/>
                </a:lnTo>
                <a:lnTo>
                  <a:pt x="1484201" y="1260095"/>
                </a:lnTo>
                <a:lnTo>
                  <a:pt x="1481273" y="1274485"/>
                </a:lnTo>
                <a:lnTo>
                  <a:pt x="1473299" y="1286269"/>
                </a:lnTo>
                <a:lnTo>
                  <a:pt x="1461497" y="1294231"/>
                </a:lnTo>
                <a:lnTo>
                  <a:pt x="1447086" y="1297155"/>
                </a:lnTo>
                <a:close/>
              </a:path>
            </a:pathLst>
          </a:custGeom>
          <a:solidFill>
            <a:srgbClr val="4585B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 txBox="1"/>
          <p:nvPr/>
        </p:nvSpPr>
        <p:spPr>
          <a:xfrm>
            <a:off x="7284095" y="4334025"/>
            <a:ext cx="4551256" cy="1589324"/>
          </a:xfrm>
          <a:prstGeom prst="rect">
            <a:avLst/>
          </a:prstGeom>
        </p:spPr>
        <p:txBody>
          <a:bodyPr vert="horz" wrap="square" lIns="0" tIns="128693" rIns="0" bIns="0" rtlCol="0">
            <a:spAutoFit/>
          </a:bodyPr>
          <a:lstStyle/>
          <a:p>
            <a:pPr marL="22438">
              <a:spcBef>
                <a:spcPts val="1013"/>
              </a:spcBef>
            </a:pPr>
            <a:r>
              <a:rPr sz="2800" b="1" spc="227" dirty="0">
                <a:solidFill>
                  <a:srgbClr val="4585B0"/>
                </a:solidFill>
                <a:latin typeface="Century Gothic" panose="020B0502020202020204" pitchFamily="34" charset="0"/>
                <a:cs typeface="Arial"/>
              </a:rPr>
              <a:t>6</a:t>
            </a:r>
            <a:r>
              <a:rPr lang="en-US" sz="2800" b="1" spc="227" dirty="0">
                <a:solidFill>
                  <a:srgbClr val="4585B0"/>
                </a:solidFill>
                <a:latin typeface="Century Gothic" panose="020B0502020202020204" pitchFamily="34" charset="0"/>
                <a:cs typeface="Arial"/>
              </a:rPr>
              <a:t>0%</a:t>
            </a:r>
            <a:r>
              <a:rPr sz="2800" spc="-40" dirty="0">
                <a:solidFill>
                  <a:srgbClr val="4585B0"/>
                </a:solidFill>
                <a:latin typeface="Century Gothic" panose="020B0502020202020204" pitchFamily="34" charset="0"/>
                <a:cs typeface="Century Gothic"/>
              </a:rPr>
              <a:t> </a:t>
            </a:r>
            <a:r>
              <a:rPr sz="2800" spc="37" dirty="0">
                <a:solidFill>
                  <a:srgbClr val="4585B0"/>
                </a:solidFill>
                <a:latin typeface="Century Gothic" panose="020B0502020202020204" pitchFamily="34" charset="0"/>
                <a:cs typeface="Century Gothic"/>
              </a:rPr>
              <a:t>bedroom</a:t>
            </a:r>
            <a:endParaRPr sz="2800" dirty="0">
              <a:latin typeface="Century Gothic" panose="020B0502020202020204" pitchFamily="34" charset="0"/>
              <a:cs typeface="Century Gothic"/>
            </a:endParaRPr>
          </a:p>
          <a:p>
            <a:pPr marL="8467">
              <a:spcBef>
                <a:spcPts val="947"/>
              </a:spcBef>
              <a:tabLst>
                <a:tab pos="941964" algn="l"/>
              </a:tabLst>
            </a:pPr>
            <a:r>
              <a:rPr sz="2800" b="1" spc="110" dirty="0">
                <a:solidFill>
                  <a:srgbClr val="4585B0"/>
                </a:solidFill>
                <a:latin typeface="Century Gothic" panose="020B0502020202020204" pitchFamily="34" charset="0"/>
                <a:cs typeface="Arial"/>
              </a:rPr>
              <a:t>26%</a:t>
            </a:r>
            <a:r>
              <a:rPr sz="2800" b="1" dirty="0">
                <a:solidFill>
                  <a:srgbClr val="4585B0"/>
                </a:solidFill>
                <a:latin typeface="Century Gothic" panose="020B0502020202020204" pitchFamily="34" charset="0"/>
                <a:cs typeface="Arial"/>
              </a:rPr>
              <a:t>	</a:t>
            </a:r>
            <a:r>
              <a:rPr sz="2800" dirty="0">
                <a:solidFill>
                  <a:srgbClr val="4585B0"/>
                </a:solidFill>
                <a:latin typeface="Century Gothic" panose="020B0502020202020204" pitchFamily="34" charset="0"/>
                <a:cs typeface="Century Gothic"/>
              </a:rPr>
              <a:t>2</a:t>
            </a:r>
            <a:r>
              <a:rPr sz="2800" spc="-120" dirty="0">
                <a:solidFill>
                  <a:srgbClr val="4585B0"/>
                </a:solidFill>
                <a:latin typeface="Century Gothic" panose="020B0502020202020204" pitchFamily="34" charset="0"/>
                <a:cs typeface="Century Gothic"/>
              </a:rPr>
              <a:t> </a:t>
            </a:r>
            <a:r>
              <a:rPr sz="2800" spc="37" dirty="0">
                <a:solidFill>
                  <a:srgbClr val="4585B0"/>
                </a:solidFill>
                <a:latin typeface="Century Gothic" panose="020B0502020202020204" pitchFamily="34" charset="0"/>
                <a:cs typeface="Century Gothic"/>
              </a:rPr>
              <a:t>bedroom</a:t>
            </a:r>
            <a:endParaRPr lang="en-US" sz="2800" spc="37" dirty="0">
              <a:solidFill>
                <a:srgbClr val="4585B0"/>
              </a:solidFill>
              <a:latin typeface="Century Gothic" panose="020B0502020202020204" pitchFamily="34" charset="0"/>
              <a:cs typeface="Century Gothic"/>
            </a:endParaRPr>
          </a:p>
          <a:p>
            <a:pPr marL="37679">
              <a:spcBef>
                <a:spcPts val="400"/>
              </a:spcBef>
              <a:tabLst>
                <a:tab pos="940694" algn="l"/>
              </a:tabLst>
            </a:pPr>
            <a:r>
              <a:rPr sz="4000" b="1" spc="-25" baseline="-3267" dirty="0">
                <a:solidFill>
                  <a:srgbClr val="4585B0"/>
                </a:solidFill>
                <a:latin typeface="Century Gothic" panose="020B0502020202020204" pitchFamily="34" charset="0"/>
                <a:cs typeface="Arial"/>
              </a:rPr>
              <a:t>14%</a:t>
            </a:r>
            <a:r>
              <a:rPr sz="4000" b="1" baseline="-3267" dirty="0">
                <a:solidFill>
                  <a:srgbClr val="4585B0"/>
                </a:solidFill>
                <a:latin typeface="Century Gothic" panose="020B0502020202020204" pitchFamily="34" charset="0"/>
                <a:cs typeface="Arial"/>
              </a:rPr>
              <a:t>	</a:t>
            </a:r>
            <a:r>
              <a:rPr sz="2800" dirty="0">
                <a:solidFill>
                  <a:srgbClr val="4585B0"/>
                </a:solidFill>
                <a:latin typeface="Century Gothic" panose="020B0502020202020204" pitchFamily="34" charset="0"/>
                <a:cs typeface="Century Gothic"/>
              </a:rPr>
              <a:t>3</a:t>
            </a:r>
            <a:r>
              <a:rPr sz="2800" spc="-57" dirty="0">
                <a:solidFill>
                  <a:srgbClr val="4585B0"/>
                </a:solidFill>
                <a:latin typeface="Century Gothic" panose="020B0502020202020204" pitchFamily="34" charset="0"/>
                <a:cs typeface="Century Gothic"/>
              </a:rPr>
              <a:t> </a:t>
            </a:r>
            <a:r>
              <a:rPr sz="2800" spc="40" dirty="0">
                <a:solidFill>
                  <a:srgbClr val="4585B0"/>
                </a:solidFill>
                <a:latin typeface="Century Gothic" panose="020B0502020202020204" pitchFamily="34" charset="0"/>
                <a:cs typeface="Century Gothic"/>
              </a:rPr>
              <a:t>bedroom</a:t>
            </a:r>
            <a:r>
              <a:rPr sz="2800" spc="-57" dirty="0">
                <a:solidFill>
                  <a:srgbClr val="4585B0"/>
                </a:solidFill>
                <a:latin typeface="Century Gothic" panose="020B0502020202020204" pitchFamily="34" charset="0"/>
                <a:cs typeface="Century Gothic"/>
              </a:rPr>
              <a:t> </a:t>
            </a:r>
            <a:r>
              <a:rPr sz="2800" spc="127" dirty="0">
                <a:solidFill>
                  <a:srgbClr val="4585B0"/>
                </a:solidFill>
                <a:latin typeface="Century Gothic" panose="020B0502020202020204" pitchFamily="34" charset="0"/>
                <a:cs typeface="Century Gothic"/>
              </a:rPr>
              <a:t>or</a:t>
            </a:r>
            <a:r>
              <a:rPr sz="2800" spc="-53" dirty="0">
                <a:solidFill>
                  <a:srgbClr val="4585B0"/>
                </a:solidFill>
                <a:latin typeface="Century Gothic" panose="020B0502020202020204" pitchFamily="34" charset="0"/>
                <a:cs typeface="Century Gothic"/>
              </a:rPr>
              <a:t> </a:t>
            </a:r>
            <a:r>
              <a:rPr sz="2800" spc="93" dirty="0">
                <a:solidFill>
                  <a:srgbClr val="4585B0"/>
                </a:solidFill>
                <a:latin typeface="Century Gothic" panose="020B0502020202020204" pitchFamily="34" charset="0"/>
                <a:cs typeface="Century Gothic"/>
              </a:rPr>
              <a:t>larger</a:t>
            </a:r>
            <a:endParaRPr sz="2800" dirty="0"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77333" y="783438"/>
            <a:ext cx="4580467" cy="1119110"/>
          </a:xfrm>
          <a:prstGeom prst="rect">
            <a:avLst/>
          </a:prstGeom>
        </p:spPr>
        <p:txBody>
          <a:bodyPr vert="horz" wrap="square" lIns="0" tIns="206587" rIns="0" bIns="0" rtlCol="0" anchor="ctr">
            <a:spAutoFit/>
          </a:bodyPr>
          <a:lstStyle/>
          <a:p>
            <a:pPr marL="8467" marR="3387">
              <a:lnSpc>
                <a:spcPts val="7080"/>
              </a:lnSpc>
              <a:spcBef>
                <a:spcPts val="1627"/>
              </a:spcBef>
            </a:pPr>
            <a:r>
              <a:rPr lang="en-US" sz="6400" b="0" dirty="0">
                <a:latin typeface="Trebuchet MS"/>
                <a:cs typeface="Trebuchet MS"/>
              </a:rPr>
              <a:t>GCP Impact</a:t>
            </a:r>
            <a:endParaRPr sz="7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95A4D4-E24A-7822-9E7D-3742684DDAA2}"/>
              </a:ext>
            </a:extLst>
          </p:cNvPr>
          <p:cNvSpPr txBox="1"/>
          <p:nvPr/>
        </p:nvSpPr>
        <p:spPr>
          <a:xfrm>
            <a:off x="1660322" y="1846302"/>
            <a:ext cx="22098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>
                <a:solidFill>
                  <a:schemeClr val="bg1"/>
                </a:solidFill>
                <a:latin typeface="Trebuchet MS"/>
                <a:cs typeface="Trebuchet MS"/>
              </a:rPr>
              <a:t>Scale</a:t>
            </a:r>
          </a:p>
          <a:p>
            <a:r>
              <a:rPr lang="en-NZ" sz="2400" dirty="0">
                <a:solidFill>
                  <a:schemeClr val="bg1"/>
                </a:solidFill>
                <a:latin typeface="Trebuchet MS"/>
                <a:cs typeface="Trebuchet MS"/>
              </a:rPr>
              <a:t>Leadership</a:t>
            </a:r>
          </a:p>
          <a:p>
            <a:r>
              <a:rPr lang="en-NZ" sz="2400" dirty="0">
                <a:solidFill>
                  <a:schemeClr val="bg1"/>
                </a:solidFill>
                <a:latin typeface="Trebuchet MS"/>
                <a:cs typeface="Trebuchet MS"/>
              </a:rPr>
              <a:t>Financial </a:t>
            </a:r>
          </a:p>
          <a:p>
            <a:r>
              <a:rPr lang="en-NZ" sz="2400" dirty="0">
                <a:solidFill>
                  <a:schemeClr val="bg1"/>
                </a:solidFill>
                <a:latin typeface="Trebuchet MS"/>
                <a:cs typeface="Trebuchet MS"/>
              </a:rPr>
              <a:t>Land </a:t>
            </a:r>
          </a:p>
          <a:p>
            <a:r>
              <a:rPr lang="en-NZ" sz="2400" dirty="0">
                <a:solidFill>
                  <a:schemeClr val="bg1"/>
                </a:solidFill>
                <a:latin typeface="Trebuchet MS"/>
                <a:cs typeface="Trebuchet MS"/>
              </a:rPr>
              <a:t>Zoning</a:t>
            </a:r>
          </a:p>
          <a:p>
            <a:r>
              <a:rPr lang="en-NZ" sz="2400" dirty="0">
                <a:solidFill>
                  <a:schemeClr val="bg1"/>
                </a:solidFill>
                <a:latin typeface="Trebuchet MS"/>
                <a:cs typeface="Trebuchet MS"/>
              </a:rPr>
              <a:t>Consents</a:t>
            </a:r>
            <a:endParaRPr lang="en-NZ" sz="2400" dirty="0">
              <a:solidFill>
                <a:schemeClr val="bg1"/>
              </a:solidFill>
            </a:endParaRP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C52E436B-7006-3CD0-E306-5C3B90E6D924}"/>
              </a:ext>
            </a:extLst>
          </p:cNvPr>
          <p:cNvSpPr/>
          <p:nvPr/>
        </p:nvSpPr>
        <p:spPr>
          <a:xfrm>
            <a:off x="3194052" y="3955205"/>
            <a:ext cx="2216253" cy="2324907"/>
          </a:xfrm>
          <a:custGeom>
            <a:avLst/>
            <a:gdLst/>
            <a:ahLst/>
            <a:cxnLst/>
            <a:rect l="l" t="t" r="r" b="b"/>
            <a:pathLst>
              <a:path w="2512695" h="2336800">
                <a:moveTo>
                  <a:pt x="1256268" y="2336762"/>
                </a:moveTo>
                <a:lnTo>
                  <a:pt x="1205742" y="2335834"/>
                </a:lnTo>
                <a:lnTo>
                  <a:pt x="1155722" y="2333074"/>
                </a:lnTo>
                <a:lnTo>
                  <a:pt x="1106246" y="2328517"/>
                </a:lnTo>
                <a:lnTo>
                  <a:pt x="1057351" y="2322197"/>
                </a:lnTo>
                <a:lnTo>
                  <a:pt x="1009075" y="2314150"/>
                </a:lnTo>
                <a:lnTo>
                  <a:pt x="961456" y="2304410"/>
                </a:lnTo>
                <a:lnTo>
                  <a:pt x="914531" y="2293013"/>
                </a:lnTo>
                <a:lnTo>
                  <a:pt x="868338" y="2279992"/>
                </a:lnTo>
                <a:lnTo>
                  <a:pt x="822914" y="2265384"/>
                </a:lnTo>
                <a:lnTo>
                  <a:pt x="778296" y="2249223"/>
                </a:lnTo>
                <a:lnTo>
                  <a:pt x="734522" y="2231544"/>
                </a:lnTo>
                <a:lnTo>
                  <a:pt x="691630" y="2212382"/>
                </a:lnTo>
                <a:lnTo>
                  <a:pt x="649658" y="2191771"/>
                </a:lnTo>
                <a:lnTo>
                  <a:pt x="608642" y="2169747"/>
                </a:lnTo>
                <a:lnTo>
                  <a:pt x="568621" y="2146345"/>
                </a:lnTo>
                <a:lnTo>
                  <a:pt x="529631" y="2121599"/>
                </a:lnTo>
                <a:lnTo>
                  <a:pt x="491710" y="2095544"/>
                </a:lnTo>
                <a:lnTo>
                  <a:pt x="454897" y="2068216"/>
                </a:lnTo>
                <a:lnTo>
                  <a:pt x="419228" y="2039648"/>
                </a:lnTo>
                <a:lnTo>
                  <a:pt x="384741" y="2009877"/>
                </a:lnTo>
                <a:lnTo>
                  <a:pt x="351473" y="1978937"/>
                </a:lnTo>
                <a:lnTo>
                  <a:pt x="319462" y="1946862"/>
                </a:lnTo>
                <a:lnTo>
                  <a:pt x="288746" y="1913689"/>
                </a:lnTo>
                <a:lnTo>
                  <a:pt x="259362" y="1879451"/>
                </a:lnTo>
                <a:lnTo>
                  <a:pt x="231347" y="1844183"/>
                </a:lnTo>
                <a:lnTo>
                  <a:pt x="204740" y="1807921"/>
                </a:lnTo>
                <a:lnTo>
                  <a:pt x="179577" y="1770699"/>
                </a:lnTo>
                <a:lnTo>
                  <a:pt x="155896" y="1732553"/>
                </a:lnTo>
                <a:lnTo>
                  <a:pt x="133735" y="1693517"/>
                </a:lnTo>
                <a:lnTo>
                  <a:pt x="113132" y="1653626"/>
                </a:lnTo>
                <a:lnTo>
                  <a:pt x="94123" y="1612915"/>
                </a:lnTo>
                <a:lnTo>
                  <a:pt x="76746" y="1571418"/>
                </a:lnTo>
                <a:lnTo>
                  <a:pt x="61039" y="1529172"/>
                </a:lnTo>
                <a:lnTo>
                  <a:pt x="47039" y="1486210"/>
                </a:lnTo>
                <a:lnTo>
                  <a:pt x="34784" y="1442568"/>
                </a:lnTo>
                <a:lnTo>
                  <a:pt x="24312" y="1398280"/>
                </a:lnTo>
                <a:lnTo>
                  <a:pt x="15660" y="1353382"/>
                </a:lnTo>
                <a:lnTo>
                  <a:pt x="8865" y="1307908"/>
                </a:lnTo>
                <a:lnTo>
                  <a:pt x="3964" y="1261893"/>
                </a:lnTo>
                <a:lnTo>
                  <a:pt x="997" y="1215372"/>
                </a:lnTo>
                <a:lnTo>
                  <a:pt x="0" y="1168381"/>
                </a:lnTo>
                <a:lnTo>
                  <a:pt x="997" y="1121389"/>
                </a:lnTo>
                <a:lnTo>
                  <a:pt x="3964" y="1074868"/>
                </a:lnTo>
                <a:lnTo>
                  <a:pt x="8865" y="1028853"/>
                </a:lnTo>
                <a:lnTo>
                  <a:pt x="15660" y="983379"/>
                </a:lnTo>
                <a:lnTo>
                  <a:pt x="24312" y="938481"/>
                </a:lnTo>
                <a:lnTo>
                  <a:pt x="34784" y="894193"/>
                </a:lnTo>
                <a:lnTo>
                  <a:pt x="47039" y="850551"/>
                </a:lnTo>
                <a:lnTo>
                  <a:pt x="61039" y="807589"/>
                </a:lnTo>
                <a:lnTo>
                  <a:pt x="76746" y="765343"/>
                </a:lnTo>
                <a:lnTo>
                  <a:pt x="94123" y="723847"/>
                </a:lnTo>
                <a:lnTo>
                  <a:pt x="113132" y="683136"/>
                </a:lnTo>
                <a:lnTo>
                  <a:pt x="133735" y="643244"/>
                </a:lnTo>
                <a:lnTo>
                  <a:pt x="155896" y="604208"/>
                </a:lnTo>
                <a:lnTo>
                  <a:pt x="179577" y="566062"/>
                </a:lnTo>
                <a:lnTo>
                  <a:pt x="204740" y="528840"/>
                </a:lnTo>
                <a:lnTo>
                  <a:pt x="231347" y="492578"/>
                </a:lnTo>
                <a:lnTo>
                  <a:pt x="259362" y="457311"/>
                </a:lnTo>
                <a:lnTo>
                  <a:pt x="288746" y="423073"/>
                </a:lnTo>
                <a:lnTo>
                  <a:pt x="319462" y="389899"/>
                </a:lnTo>
                <a:lnTo>
                  <a:pt x="351473" y="357824"/>
                </a:lnTo>
                <a:lnTo>
                  <a:pt x="384741" y="326884"/>
                </a:lnTo>
                <a:lnTo>
                  <a:pt x="419228" y="297113"/>
                </a:lnTo>
                <a:lnTo>
                  <a:pt x="454897" y="268546"/>
                </a:lnTo>
                <a:lnTo>
                  <a:pt x="491710" y="241217"/>
                </a:lnTo>
                <a:lnTo>
                  <a:pt x="529631" y="215162"/>
                </a:lnTo>
                <a:lnTo>
                  <a:pt x="568621" y="190416"/>
                </a:lnTo>
                <a:lnTo>
                  <a:pt x="608642" y="167014"/>
                </a:lnTo>
                <a:lnTo>
                  <a:pt x="649658" y="144990"/>
                </a:lnTo>
                <a:lnTo>
                  <a:pt x="691630" y="124379"/>
                </a:lnTo>
                <a:lnTo>
                  <a:pt x="734522" y="105217"/>
                </a:lnTo>
                <a:lnTo>
                  <a:pt x="778296" y="87538"/>
                </a:lnTo>
                <a:lnTo>
                  <a:pt x="822914" y="71377"/>
                </a:lnTo>
                <a:lnTo>
                  <a:pt x="868338" y="56769"/>
                </a:lnTo>
                <a:lnTo>
                  <a:pt x="914531" y="43748"/>
                </a:lnTo>
                <a:lnTo>
                  <a:pt x="961456" y="32351"/>
                </a:lnTo>
                <a:lnTo>
                  <a:pt x="1009075" y="22611"/>
                </a:lnTo>
                <a:lnTo>
                  <a:pt x="1057351" y="14564"/>
                </a:lnTo>
                <a:lnTo>
                  <a:pt x="1106246" y="8244"/>
                </a:lnTo>
                <a:lnTo>
                  <a:pt x="1155722" y="3687"/>
                </a:lnTo>
                <a:lnTo>
                  <a:pt x="1205742" y="927"/>
                </a:lnTo>
                <a:lnTo>
                  <a:pt x="1256268" y="0"/>
                </a:lnTo>
                <a:lnTo>
                  <a:pt x="1306795" y="927"/>
                </a:lnTo>
                <a:lnTo>
                  <a:pt x="1356815" y="3687"/>
                </a:lnTo>
                <a:lnTo>
                  <a:pt x="1406291" y="8244"/>
                </a:lnTo>
                <a:lnTo>
                  <a:pt x="1455186" y="14564"/>
                </a:lnTo>
                <a:lnTo>
                  <a:pt x="1503461" y="22611"/>
                </a:lnTo>
                <a:lnTo>
                  <a:pt x="1551081" y="32351"/>
                </a:lnTo>
                <a:lnTo>
                  <a:pt x="1598006" y="43748"/>
                </a:lnTo>
                <a:lnTo>
                  <a:pt x="1644199" y="56769"/>
                </a:lnTo>
                <a:lnTo>
                  <a:pt x="1689623" y="71377"/>
                </a:lnTo>
                <a:lnTo>
                  <a:pt x="1734241" y="87538"/>
                </a:lnTo>
                <a:lnTo>
                  <a:pt x="1778015" y="105217"/>
                </a:lnTo>
                <a:lnTo>
                  <a:pt x="1820906" y="124379"/>
                </a:lnTo>
                <a:lnTo>
                  <a:pt x="1862879" y="144990"/>
                </a:lnTo>
                <a:lnTo>
                  <a:pt x="1903895" y="167014"/>
                </a:lnTo>
                <a:lnTo>
                  <a:pt x="1943916" y="190416"/>
                </a:lnTo>
                <a:lnTo>
                  <a:pt x="1982906" y="215162"/>
                </a:lnTo>
                <a:lnTo>
                  <a:pt x="2020826" y="241217"/>
                </a:lnTo>
                <a:lnTo>
                  <a:pt x="2057640" y="268546"/>
                </a:lnTo>
                <a:lnTo>
                  <a:pt x="2093309" y="297113"/>
                </a:lnTo>
                <a:lnTo>
                  <a:pt x="2127796" y="326884"/>
                </a:lnTo>
                <a:lnTo>
                  <a:pt x="2161064" y="357824"/>
                </a:lnTo>
                <a:lnTo>
                  <a:pt x="2193075" y="389899"/>
                </a:lnTo>
                <a:lnTo>
                  <a:pt x="2223791" y="423073"/>
                </a:lnTo>
                <a:lnTo>
                  <a:pt x="2253175" y="457311"/>
                </a:lnTo>
                <a:lnTo>
                  <a:pt x="2281190" y="492578"/>
                </a:lnTo>
                <a:lnTo>
                  <a:pt x="2307797" y="528840"/>
                </a:lnTo>
                <a:lnTo>
                  <a:pt x="2332960" y="566062"/>
                </a:lnTo>
                <a:lnTo>
                  <a:pt x="2356641" y="604208"/>
                </a:lnTo>
                <a:lnTo>
                  <a:pt x="2378802" y="643244"/>
                </a:lnTo>
                <a:lnTo>
                  <a:pt x="2399405" y="683136"/>
                </a:lnTo>
                <a:lnTo>
                  <a:pt x="2418414" y="723847"/>
                </a:lnTo>
                <a:lnTo>
                  <a:pt x="2435791" y="765343"/>
                </a:lnTo>
                <a:lnTo>
                  <a:pt x="2451498" y="807589"/>
                </a:lnTo>
                <a:lnTo>
                  <a:pt x="2465498" y="850551"/>
                </a:lnTo>
                <a:lnTo>
                  <a:pt x="2477752" y="894193"/>
                </a:lnTo>
                <a:lnTo>
                  <a:pt x="2488225" y="938481"/>
                </a:lnTo>
                <a:lnTo>
                  <a:pt x="2496877" y="983379"/>
                </a:lnTo>
                <a:lnTo>
                  <a:pt x="2503672" y="1028853"/>
                </a:lnTo>
                <a:lnTo>
                  <a:pt x="2508572" y="1074868"/>
                </a:lnTo>
                <a:lnTo>
                  <a:pt x="2511540" y="1121389"/>
                </a:lnTo>
                <a:lnTo>
                  <a:pt x="2512537" y="1168383"/>
                </a:lnTo>
                <a:lnTo>
                  <a:pt x="2511540" y="1215372"/>
                </a:lnTo>
                <a:lnTo>
                  <a:pt x="2508572" y="1261893"/>
                </a:lnTo>
                <a:lnTo>
                  <a:pt x="2503672" y="1307908"/>
                </a:lnTo>
                <a:lnTo>
                  <a:pt x="2496877" y="1353382"/>
                </a:lnTo>
                <a:lnTo>
                  <a:pt x="2488225" y="1398280"/>
                </a:lnTo>
                <a:lnTo>
                  <a:pt x="2477752" y="1442568"/>
                </a:lnTo>
                <a:lnTo>
                  <a:pt x="2465498" y="1486210"/>
                </a:lnTo>
                <a:lnTo>
                  <a:pt x="2451498" y="1529172"/>
                </a:lnTo>
                <a:lnTo>
                  <a:pt x="2435791" y="1571418"/>
                </a:lnTo>
                <a:lnTo>
                  <a:pt x="2418414" y="1612915"/>
                </a:lnTo>
                <a:lnTo>
                  <a:pt x="2399405" y="1653626"/>
                </a:lnTo>
                <a:lnTo>
                  <a:pt x="2378802" y="1693517"/>
                </a:lnTo>
                <a:lnTo>
                  <a:pt x="2356641" y="1732553"/>
                </a:lnTo>
                <a:lnTo>
                  <a:pt x="2332960" y="1770699"/>
                </a:lnTo>
                <a:lnTo>
                  <a:pt x="2307797" y="1807921"/>
                </a:lnTo>
                <a:lnTo>
                  <a:pt x="2281190" y="1844183"/>
                </a:lnTo>
                <a:lnTo>
                  <a:pt x="2253175" y="1879451"/>
                </a:lnTo>
                <a:lnTo>
                  <a:pt x="2223791" y="1913689"/>
                </a:lnTo>
                <a:lnTo>
                  <a:pt x="2193075" y="1946862"/>
                </a:lnTo>
                <a:lnTo>
                  <a:pt x="2161064" y="1978937"/>
                </a:lnTo>
                <a:lnTo>
                  <a:pt x="2127796" y="2009877"/>
                </a:lnTo>
                <a:lnTo>
                  <a:pt x="2093309" y="2039648"/>
                </a:lnTo>
                <a:lnTo>
                  <a:pt x="2057640" y="2068216"/>
                </a:lnTo>
                <a:lnTo>
                  <a:pt x="2020826" y="2095544"/>
                </a:lnTo>
                <a:lnTo>
                  <a:pt x="1982906" y="2121599"/>
                </a:lnTo>
                <a:lnTo>
                  <a:pt x="1943916" y="2146345"/>
                </a:lnTo>
                <a:lnTo>
                  <a:pt x="1903895" y="2169747"/>
                </a:lnTo>
                <a:lnTo>
                  <a:pt x="1862879" y="2191771"/>
                </a:lnTo>
                <a:lnTo>
                  <a:pt x="1820906" y="2212382"/>
                </a:lnTo>
                <a:lnTo>
                  <a:pt x="1778015" y="2231544"/>
                </a:lnTo>
                <a:lnTo>
                  <a:pt x="1734241" y="2249223"/>
                </a:lnTo>
                <a:lnTo>
                  <a:pt x="1689623" y="2265384"/>
                </a:lnTo>
                <a:lnTo>
                  <a:pt x="1644199" y="2279992"/>
                </a:lnTo>
                <a:lnTo>
                  <a:pt x="1598006" y="2293013"/>
                </a:lnTo>
                <a:lnTo>
                  <a:pt x="1551081" y="2304410"/>
                </a:lnTo>
                <a:lnTo>
                  <a:pt x="1503461" y="2314150"/>
                </a:lnTo>
                <a:lnTo>
                  <a:pt x="1455186" y="2322197"/>
                </a:lnTo>
                <a:lnTo>
                  <a:pt x="1406291" y="2328517"/>
                </a:lnTo>
                <a:lnTo>
                  <a:pt x="1356815" y="2333074"/>
                </a:lnTo>
                <a:lnTo>
                  <a:pt x="1306795" y="2335834"/>
                </a:lnTo>
                <a:lnTo>
                  <a:pt x="1256268" y="23367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6" name="object 25">
            <a:extLst>
              <a:ext uri="{FF2B5EF4-FFF2-40B4-BE49-F238E27FC236}">
                <a16:creationId xmlns:a16="http://schemas.microsoft.com/office/drawing/2014/main" id="{B3CC03BE-0EF1-67C2-910C-5D773740BC8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05200" y="4365263"/>
            <a:ext cx="1616023" cy="15158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1326A74-BB29-EF1B-A5DA-3BD72727EB6B}"/>
              </a:ext>
            </a:extLst>
          </p:cNvPr>
          <p:cNvSpPr txBox="1"/>
          <p:nvPr/>
        </p:nvSpPr>
        <p:spPr>
          <a:xfrm>
            <a:off x="6953559" y="461079"/>
            <a:ext cx="3902277" cy="3865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67">
              <a:spcBef>
                <a:spcPts val="67"/>
              </a:spcBef>
            </a:pPr>
            <a:r>
              <a:rPr lang="en-US" sz="1867" dirty="0">
                <a:solidFill>
                  <a:srgbClr val="5977A7"/>
                </a:solidFill>
                <a:latin typeface="Trebuchet MS"/>
                <a:cs typeface="Trebuchet MS"/>
              </a:rPr>
              <a:t>Large scale affordable developments needed – affordable homeownership and affordable rentals</a:t>
            </a:r>
          </a:p>
          <a:p>
            <a:pPr marL="8467">
              <a:spcBef>
                <a:spcPts val="67"/>
              </a:spcBef>
            </a:pPr>
            <a:endParaRPr lang="en-US" sz="1867" dirty="0">
              <a:solidFill>
                <a:srgbClr val="5977A7"/>
              </a:solidFill>
              <a:latin typeface="Trebuchet MS"/>
              <a:cs typeface="Trebuchet MS"/>
            </a:endParaRPr>
          </a:p>
          <a:p>
            <a:pPr marL="8467">
              <a:spcBef>
                <a:spcPts val="67"/>
              </a:spcBef>
            </a:pPr>
            <a:r>
              <a:rPr lang="en-US" sz="1867" dirty="0">
                <a:solidFill>
                  <a:srgbClr val="5977A7"/>
                </a:solidFill>
                <a:latin typeface="Trebuchet MS"/>
                <a:cs typeface="Trebuchet MS"/>
              </a:rPr>
              <a:t>Follow CCC lead: development</a:t>
            </a:r>
            <a:r>
              <a:rPr lang="en-US" sz="1867" spc="-10" dirty="0">
                <a:solidFill>
                  <a:srgbClr val="5977A7"/>
                </a:solidFill>
                <a:latin typeface="Trebuchet MS"/>
                <a:cs typeface="Trebuchet MS"/>
              </a:rPr>
              <a:t> </a:t>
            </a:r>
            <a:r>
              <a:rPr lang="en-US" sz="1867" dirty="0">
                <a:solidFill>
                  <a:srgbClr val="5977A7"/>
                </a:solidFill>
                <a:latin typeface="Trebuchet MS"/>
                <a:cs typeface="Trebuchet MS"/>
              </a:rPr>
              <a:t>finance</a:t>
            </a:r>
            <a:r>
              <a:rPr lang="en-US" sz="1867" spc="-10" dirty="0">
                <a:solidFill>
                  <a:srgbClr val="5977A7"/>
                </a:solidFill>
                <a:latin typeface="Trebuchet MS"/>
                <a:cs typeface="Trebuchet MS"/>
              </a:rPr>
              <a:t> </a:t>
            </a:r>
            <a:r>
              <a:rPr lang="en-US" sz="1867" dirty="0">
                <a:solidFill>
                  <a:srgbClr val="5977A7"/>
                </a:solidFill>
                <a:latin typeface="Trebuchet MS"/>
                <a:cs typeface="Trebuchet MS"/>
              </a:rPr>
              <a:t>loan via</a:t>
            </a:r>
            <a:r>
              <a:rPr lang="en-US" sz="1867" spc="-7" dirty="0">
                <a:solidFill>
                  <a:srgbClr val="5977A7"/>
                </a:solidFill>
                <a:latin typeface="Trebuchet MS"/>
                <a:cs typeface="Trebuchet MS"/>
              </a:rPr>
              <a:t> </a:t>
            </a:r>
            <a:r>
              <a:rPr lang="en-US" sz="1867" spc="-13" dirty="0">
                <a:solidFill>
                  <a:srgbClr val="5977A7"/>
                </a:solidFill>
                <a:latin typeface="Trebuchet MS"/>
                <a:cs typeface="Trebuchet MS"/>
              </a:rPr>
              <a:t>LGFA</a:t>
            </a:r>
          </a:p>
          <a:p>
            <a:pPr marL="8467">
              <a:spcBef>
                <a:spcPts val="67"/>
              </a:spcBef>
            </a:pPr>
            <a:endParaRPr lang="en-US" sz="1867" spc="-13" dirty="0">
              <a:solidFill>
                <a:srgbClr val="5977A7"/>
              </a:solidFill>
              <a:latin typeface="Trebuchet MS"/>
              <a:cs typeface="Trebuchet MS"/>
            </a:endParaRPr>
          </a:p>
          <a:p>
            <a:pPr marL="8467"/>
            <a:r>
              <a:rPr lang="en-US" sz="1867" dirty="0">
                <a:solidFill>
                  <a:srgbClr val="5977A7"/>
                </a:solidFill>
                <a:latin typeface="Trebuchet MS"/>
                <a:cs typeface="Trebuchet MS"/>
              </a:rPr>
              <a:t>Inclusionary housing - require developers to sell land to CHPs for affordable housing (QLCHP) </a:t>
            </a:r>
          </a:p>
          <a:p>
            <a:pPr marL="8467"/>
            <a:endParaRPr lang="en-US" sz="1867" dirty="0">
              <a:solidFill>
                <a:srgbClr val="5977A7"/>
              </a:solidFill>
              <a:latin typeface="Trebuchet MS"/>
              <a:cs typeface="Trebuchet MS"/>
            </a:endParaRPr>
          </a:p>
          <a:p>
            <a:pPr marL="8467"/>
            <a:r>
              <a:rPr lang="en-US" sz="1867" dirty="0">
                <a:solidFill>
                  <a:srgbClr val="5977A7"/>
                </a:solidFill>
                <a:latin typeface="Trebuchet MS"/>
                <a:cs typeface="Trebuchet MS"/>
              </a:rPr>
              <a:t>Place based planning &amp; approach </a:t>
            </a:r>
          </a:p>
        </p:txBody>
      </p:sp>
    </p:spTree>
    <p:extLst>
      <p:ext uri="{BB962C8B-B14F-4D97-AF65-F5344CB8AC3E}">
        <p14:creationId xmlns:p14="http://schemas.microsoft.com/office/powerpoint/2010/main" val="1821553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9A9449-6048-C2EA-ED02-0E45F26D4402}"/>
              </a:ext>
            </a:extLst>
          </p:cNvPr>
          <p:cNvSpPr/>
          <p:nvPr/>
        </p:nvSpPr>
        <p:spPr>
          <a:xfrm>
            <a:off x="585379" y="3513505"/>
            <a:ext cx="2560320" cy="2133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C2FBF7-3414-9D2B-D09E-DFCA42D3D19D}"/>
              </a:ext>
            </a:extLst>
          </p:cNvPr>
          <p:cNvSpPr/>
          <p:nvPr/>
        </p:nvSpPr>
        <p:spPr>
          <a:xfrm>
            <a:off x="3340689" y="3513505"/>
            <a:ext cx="2560320" cy="2133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D885B5-F046-9D5A-6905-59E4110D2E23}"/>
              </a:ext>
            </a:extLst>
          </p:cNvPr>
          <p:cNvSpPr/>
          <p:nvPr/>
        </p:nvSpPr>
        <p:spPr>
          <a:xfrm>
            <a:off x="6095999" y="3513505"/>
            <a:ext cx="2560320" cy="2133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14409C-0E00-A7C6-E617-ACB7B06570D1}"/>
              </a:ext>
            </a:extLst>
          </p:cNvPr>
          <p:cNvSpPr/>
          <p:nvPr/>
        </p:nvSpPr>
        <p:spPr>
          <a:xfrm>
            <a:off x="8775516" y="3513505"/>
            <a:ext cx="2560320" cy="2133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0B3E33-72A7-5264-5C54-CC26634EE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49" y="1095375"/>
            <a:ext cx="2686050" cy="23336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CC0A90-4527-1A67-352A-4224DC6AA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665" y="1095375"/>
            <a:ext cx="2000656" cy="21429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7662AE-8E85-728E-329F-0359086CFD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6096" y="1210895"/>
            <a:ext cx="2000656" cy="22798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772419-A886-EC9D-001D-C4256E5FB6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3027" y="1209982"/>
            <a:ext cx="1885271" cy="221275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2BC8EE8-DC51-6C8D-7092-9B001E7434FE}"/>
              </a:ext>
            </a:extLst>
          </p:cNvPr>
          <p:cNvSpPr txBox="1"/>
          <p:nvPr/>
        </p:nvSpPr>
        <p:spPr>
          <a:xfrm>
            <a:off x="714103" y="3753394"/>
            <a:ext cx="23513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NZ" sz="1500" dirty="0"/>
              <a:t>Owner of community housing</a:t>
            </a:r>
          </a:p>
          <a:p>
            <a:pPr marL="285750" indent="-285750">
              <a:buFontTx/>
              <a:buChar char="-"/>
            </a:pPr>
            <a:r>
              <a:rPr lang="en-NZ" sz="1500" dirty="0"/>
              <a:t>Redevelopment of land/assets</a:t>
            </a:r>
          </a:p>
          <a:p>
            <a:pPr marL="285750" indent="-285750">
              <a:buFontTx/>
              <a:buChar char="-"/>
            </a:pPr>
            <a:r>
              <a:rPr lang="en-NZ" sz="1500" dirty="0"/>
              <a:t>Disposal of public land</a:t>
            </a:r>
          </a:p>
          <a:p>
            <a:pPr marL="285750" indent="-285750">
              <a:buFontTx/>
              <a:buChar char="-"/>
            </a:pPr>
            <a:r>
              <a:rPr lang="en-NZ" sz="1500" dirty="0"/>
              <a:t>Deferred settlement</a:t>
            </a:r>
          </a:p>
          <a:p>
            <a:pPr marL="285750" indent="-285750">
              <a:buFontTx/>
              <a:buChar char="-"/>
            </a:pPr>
            <a:r>
              <a:rPr lang="en-NZ" sz="1500" dirty="0"/>
              <a:t>Financing assistance</a:t>
            </a:r>
          </a:p>
          <a:p>
            <a:pPr marL="285750" indent="-285750">
              <a:buFontTx/>
              <a:buChar char="-"/>
            </a:pPr>
            <a:endParaRPr lang="en-NZ" sz="15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C13168-0BEA-EA7C-1BA5-A4A02CECBE14}"/>
              </a:ext>
            </a:extLst>
          </p:cNvPr>
          <p:cNvSpPr txBox="1"/>
          <p:nvPr/>
        </p:nvSpPr>
        <p:spPr>
          <a:xfrm>
            <a:off x="3494927" y="3740331"/>
            <a:ext cx="2351314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NZ" sz="1500" dirty="0"/>
              <a:t>Greater Christchurch Spatial Plan</a:t>
            </a:r>
          </a:p>
          <a:p>
            <a:pPr marL="285750" indent="-285750">
              <a:buFontTx/>
              <a:buChar char="-"/>
            </a:pPr>
            <a:r>
              <a:rPr lang="en-NZ" sz="1500" dirty="0"/>
              <a:t>Planning tools</a:t>
            </a:r>
          </a:p>
          <a:p>
            <a:pPr marL="285750" indent="-285750">
              <a:buFontTx/>
              <a:buChar char="-"/>
            </a:pPr>
            <a:r>
              <a:rPr lang="en-NZ" sz="1500" dirty="0"/>
              <a:t>Development contributions</a:t>
            </a:r>
          </a:p>
          <a:p>
            <a:pPr marL="285750" indent="-285750">
              <a:buFontTx/>
              <a:buChar char="-"/>
            </a:pPr>
            <a:r>
              <a:rPr lang="en-NZ" sz="1500" dirty="0"/>
              <a:t>Inclusionary zoning</a:t>
            </a:r>
          </a:p>
          <a:p>
            <a:pPr marL="285750" indent="-285750">
              <a:buFontTx/>
              <a:buChar char="-"/>
            </a:pPr>
            <a:endParaRPr lang="en-NZ" sz="1500" dirty="0"/>
          </a:p>
          <a:p>
            <a:pPr marL="285750" indent="-285750">
              <a:buFontTx/>
              <a:buChar char="-"/>
            </a:pPr>
            <a:endParaRPr lang="en-NZ" dirty="0"/>
          </a:p>
          <a:p>
            <a:pPr marL="285750" indent="-285750">
              <a:buFontTx/>
              <a:buChar char="-"/>
            </a:pPr>
            <a:endParaRPr lang="en-NZ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1B488C-20DA-B0E5-F619-10F930657B40}"/>
              </a:ext>
            </a:extLst>
          </p:cNvPr>
          <p:cNvSpPr txBox="1"/>
          <p:nvPr/>
        </p:nvSpPr>
        <p:spPr>
          <a:xfrm>
            <a:off x="6150767" y="3740331"/>
            <a:ext cx="235131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NZ" sz="1500" dirty="0"/>
              <a:t>Facilitating partnerships</a:t>
            </a:r>
          </a:p>
          <a:p>
            <a:pPr marL="285750" indent="-285750">
              <a:buFontTx/>
              <a:buChar char="-"/>
            </a:pPr>
            <a:r>
              <a:rPr lang="en-NZ" sz="1500" dirty="0"/>
              <a:t>More efficient use of public land</a:t>
            </a:r>
          </a:p>
          <a:p>
            <a:pPr marL="285750" indent="-285750">
              <a:buFontTx/>
              <a:buChar char="-"/>
            </a:pPr>
            <a:r>
              <a:rPr lang="en-NZ" sz="1500" dirty="0"/>
              <a:t>Supply-side incentives</a:t>
            </a:r>
          </a:p>
          <a:p>
            <a:pPr marL="285750" indent="-285750">
              <a:buFontTx/>
              <a:buChar char="-"/>
            </a:pPr>
            <a:r>
              <a:rPr lang="en-NZ" sz="1500" dirty="0"/>
              <a:t>Rebates or grants towards consenting costs</a:t>
            </a:r>
          </a:p>
          <a:p>
            <a:pPr marL="285750" indent="-285750">
              <a:buFontTx/>
              <a:buChar char="-"/>
            </a:pPr>
            <a:r>
              <a:rPr lang="en-NZ" sz="1500" dirty="0"/>
              <a:t>Supporting CHPs</a:t>
            </a:r>
          </a:p>
          <a:p>
            <a:pPr marL="285750" indent="-285750">
              <a:buFontTx/>
              <a:buChar char="-"/>
            </a:pPr>
            <a:endParaRPr lang="en-NZ" dirty="0"/>
          </a:p>
          <a:p>
            <a:pPr marL="285750" indent="-285750">
              <a:buFontTx/>
              <a:buChar char="-"/>
            </a:pPr>
            <a:endParaRPr lang="en-NZ" dirty="0"/>
          </a:p>
          <a:p>
            <a:pPr marL="285750" indent="-285750">
              <a:buFontTx/>
              <a:buChar char="-"/>
            </a:pPr>
            <a:endParaRPr lang="en-NZ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F0F1E9-C2A0-B42E-F0C3-81B7C15B48DC}"/>
              </a:ext>
            </a:extLst>
          </p:cNvPr>
          <p:cNvSpPr txBox="1"/>
          <p:nvPr/>
        </p:nvSpPr>
        <p:spPr>
          <a:xfrm>
            <a:off x="8851309" y="3753394"/>
            <a:ext cx="2351314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NZ" sz="1500" dirty="0"/>
              <a:t>Housing diversity</a:t>
            </a:r>
          </a:p>
          <a:p>
            <a:pPr marL="285750" indent="-285750">
              <a:buFontTx/>
              <a:buChar char="-"/>
            </a:pPr>
            <a:r>
              <a:rPr lang="en-NZ" sz="1500" dirty="0"/>
              <a:t>Support investment</a:t>
            </a:r>
          </a:p>
          <a:p>
            <a:pPr marL="285750" indent="-285750">
              <a:buFontTx/>
              <a:buChar char="-"/>
            </a:pPr>
            <a:r>
              <a:rPr lang="en-NZ" sz="1500" dirty="0"/>
              <a:t>Work with private sector</a:t>
            </a:r>
          </a:p>
          <a:p>
            <a:pPr marL="285750" indent="-285750">
              <a:buFontTx/>
              <a:buChar char="-"/>
            </a:pPr>
            <a:r>
              <a:rPr lang="en-NZ" sz="1500" dirty="0"/>
              <a:t>Work with insurers</a:t>
            </a:r>
          </a:p>
          <a:p>
            <a:pPr marL="285750" indent="-285750">
              <a:buFontTx/>
              <a:buChar char="-"/>
            </a:pPr>
            <a:r>
              <a:rPr lang="en-NZ" sz="1500" dirty="0"/>
              <a:t>Wraparound support</a:t>
            </a:r>
          </a:p>
          <a:p>
            <a:pPr marL="285750" indent="-285750">
              <a:buFontTx/>
              <a:buChar char="-"/>
            </a:pPr>
            <a:endParaRPr lang="en-NZ" sz="1500" dirty="0"/>
          </a:p>
          <a:p>
            <a:pPr marL="285750" indent="-285750">
              <a:buFontTx/>
              <a:buChar char="-"/>
            </a:pPr>
            <a:endParaRPr lang="en-NZ" dirty="0"/>
          </a:p>
          <a:p>
            <a:pPr marL="285750" indent="-285750">
              <a:buFontTx/>
              <a:buChar char="-"/>
            </a:pPr>
            <a:endParaRPr lang="en-NZ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73340ED-3581-E547-BDD7-9F957F5B5257}"/>
              </a:ext>
            </a:extLst>
          </p:cNvPr>
          <p:cNvSpPr txBox="1"/>
          <p:nvPr/>
        </p:nvSpPr>
        <p:spPr>
          <a:xfrm>
            <a:off x="1088571" y="337598"/>
            <a:ext cx="90482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500" dirty="0"/>
              <a:t>Local government levers and resources</a:t>
            </a:r>
          </a:p>
        </p:txBody>
      </p:sp>
    </p:spTree>
    <p:extLst>
      <p:ext uri="{BB962C8B-B14F-4D97-AF65-F5344CB8AC3E}">
        <p14:creationId xmlns:p14="http://schemas.microsoft.com/office/powerpoint/2010/main" val="3972024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FF726-DEA1-7085-2ECF-946C7C386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Joint Housing Action </a:t>
            </a:r>
            <a:r>
              <a:rPr lang="en-NZ" dirty="0"/>
              <a:t>Plan: workshop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D58E4-13BE-B871-363C-85C7031F6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NZ" dirty="0"/>
              <a:t>Context and purpose – Lucy Baragwanath</a:t>
            </a:r>
          </a:p>
          <a:p>
            <a:pPr marL="514350" indent="-514350">
              <a:buAutoNum type="arabicPeriod"/>
            </a:pPr>
            <a:r>
              <a:rPr lang="en-NZ" dirty="0"/>
              <a:t>Presentation from Cate Kearney, CEO of Ōtautahi Community Housing Trust and Jane Higgins, Strategic Advisor, Christchurch Methodist Mission</a:t>
            </a:r>
          </a:p>
          <a:p>
            <a:pPr marL="514350" indent="-514350">
              <a:buAutoNum type="arabicPeriod"/>
            </a:pPr>
            <a:r>
              <a:rPr lang="en-NZ" dirty="0"/>
              <a:t>Discussion with GCPC</a:t>
            </a:r>
          </a:p>
        </p:txBody>
      </p:sp>
    </p:spTree>
    <p:extLst>
      <p:ext uri="{BB962C8B-B14F-4D97-AF65-F5344CB8AC3E}">
        <p14:creationId xmlns:p14="http://schemas.microsoft.com/office/powerpoint/2010/main" val="1114414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Left-Right 3">
            <a:extLst>
              <a:ext uri="{FF2B5EF4-FFF2-40B4-BE49-F238E27FC236}">
                <a16:creationId xmlns:a16="http://schemas.microsoft.com/office/drawing/2014/main" id="{E10AC3EB-9AE6-BD19-61C4-B11220D631BB}"/>
              </a:ext>
            </a:extLst>
          </p:cNvPr>
          <p:cNvSpPr/>
          <p:nvPr/>
        </p:nvSpPr>
        <p:spPr>
          <a:xfrm>
            <a:off x="1346739" y="243747"/>
            <a:ext cx="9423918" cy="1103739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/>
              <a:t>Housing Continuum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AD451E-4420-9D04-519D-6F971BE0205F}"/>
              </a:ext>
            </a:extLst>
          </p:cNvPr>
          <p:cNvSpPr/>
          <p:nvPr/>
        </p:nvSpPr>
        <p:spPr>
          <a:xfrm>
            <a:off x="1366457" y="1540145"/>
            <a:ext cx="9459085" cy="7382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/>
              <a:t>HOUSING ADEQUACY FRAMEWORK:</a:t>
            </a:r>
          </a:p>
          <a:p>
            <a:pPr algn="ctr"/>
            <a:r>
              <a:rPr lang="en-NZ" dirty="0"/>
              <a:t>Secure, Affordable, Habitable, Accessible, Culturally Appropriate, Well-Located, Serviced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EDB3B8-D103-DEB4-F0BB-493253DD64D7}"/>
              </a:ext>
            </a:extLst>
          </p:cNvPr>
          <p:cNvSpPr/>
          <p:nvPr/>
        </p:nvSpPr>
        <p:spPr>
          <a:xfrm>
            <a:off x="1366457" y="2322238"/>
            <a:ext cx="2511647" cy="9668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/>
              <a:t>Assisted Housing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849F5A-3F37-BEA8-C887-293270EA05F8}"/>
              </a:ext>
            </a:extLst>
          </p:cNvPr>
          <p:cNvSpPr/>
          <p:nvPr/>
        </p:nvSpPr>
        <p:spPr>
          <a:xfrm>
            <a:off x="3908319" y="2322238"/>
            <a:ext cx="3995958" cy="9668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/>
              <a:t>Affordable Housing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1FC010-B388-4DB6-AC59-7520CEA58109}"/>
              </a:ext>
            </a:extLst>
          </p:cNvPr>
          <p:cNvSpPr/>
          <p:nvPr/>
        </p:nvSpPr>
        <p:spPr>
          <a:xfrm>
            <a:off x="7926813" y="2318188"/>
            <a:ext cx="2898729" cy="9668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/>
              <a:t>Market Housing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B04320-F0B4-659D-AC24-81AF5D60BCC8}"/>
              </a:ext>
            </a:extLst>
          </p:cNvPr>
          <p:cNvSpPr/>
          <p:nvPr/>
        </p:nvSpPr>
        <p:spPr>
          <a:xfrm>
            <a:off x="1366457" y="3332931"/>
            <a:ext cx="1249959" cy="5872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/>
              <a:t>Emergency </a:t>
            </a:r>
          </a:p>
          <a:p>
            <a:pPr algn="ctr"/>
            <a:r>
              <a:rPr lang="en-NZ" sz="1200" dirty="0"/>
              <a:t>Refuge</a:t>
            </a:r>
          </a:p>
          <a:p>
            <a:pPr algn="ctr"/>
            <a:r>
              <a:rPr lang="en-NZ" sz="1200" dirty="0"/>
              <a:t>Homeless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1E206E-C083-7B3E-B1B8-63171F10B4ED}"/>
              </a:ext>
            </a:extLst>
          </p:cNvPr>
          <p:cNvSpPr/>
          <p:nvPr/>
        </p:nvSpPr>
        <p:spPr>
          <a:xfrm>
            <a:off x="2652671" y="3330022"/>
            <a:ext cx="1223622" cy="5872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/>
              <a:t>Supported/ Assisted Rental	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81F0B9-25BF-42AC-EB75-06439BB8EB87}"/>
              </a:ext>
            </a:extLst>
          </p:cNvPr>
          <p:cNvSpPr/>
          <p:nvPr/>
        </p:nvSpPr>
        <p:spPr>
          <a:xfrm>
            <a:off x="7904277" y="3348701"/>
            <a:ext cx="1517609" cy="5610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/>
              <a:t>Private Rental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A06EDD-8C8A-3725-CEFC-E536C2E4FEFB}"/>
              </a:ext>
            </a:extLst>
          </p:cNvPr>
          <p:cNvSpPr/>
          <p:nvPr/>
        </p:nvSpPr>
        <p:spPr>
          <a:xfrm>
            <a:off x="3919995" y="3330256"/>
            <a:ext cx="1279324" cy="5872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/>
              <a:t>Assisted Rental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3BCA09-C97A-E5C1-3383-B320E7F624CD}"/>
              </a:ext>
            </a:extLst>
          </p:cNvPr>
          <p:cNvSpPr/>
          <p:nvPr/>
        </p:nvSpPr>
        <p:spPr>
          <a:xfrm>
            <a:off x="9464023" y="3327441"/>
            <a:ext cx="1361519" cy="5704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/>
              <a:t>Private Ownership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3610EE-A0CD-56D1-890C-8E0428BD8503}"/>
              </a:ext>
            </a:extLst>
          </p:cNvPr>
          <p:cNvSpPr/>
          <p:nvPr/>
        </p:nvSpPr>
        <p:spPr>
          <a:xfrm>
            <a:off x="5243021" y="3340650"/>
            <a:ext cx="1296093" cy="5872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/>
              <a:t>Assisted Ownership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9EF566-CB90-FC44-6F2D-12854BEE7A5E}"/>
              </a:ext>
            </a:extLst>
          </p:cNvPr>
          <p:cNvSpPr/>
          <p:nvPr/>
        </p:nvSpPr>
        <p:spPr>
          <a:xfrm>
            <a:off x="6566047" y="3346069"/>
            <a:ext cx="1296093" cy="5872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/>
              <a:t>Market Affordable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5BE3BD-937D-A69F-043B-9154B2264153}"/>
              </a:ext>
            </a:extLst>
          </p:cNvPr>
          <p:cNvSpPr/>
          <p:nvPr/>
        </p:nvSpPr>
        <p:spPr>
          <a:xfrm>
            <a:off x="1346738" y="4378450"/>
            <a:ext cx="9459085" cy="385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/>
              <a:t>Levers and resources of CHPs, NGOs, community organisations, developers, individuals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95ACD7-0C11-390A-51BD-D5C5E9E01012}"/>
              </a:ext>
            </a:extLst>
          </p:cNvPr>
          <p:cNvSpPr/>
          <p:nvPr/>
        </p:nvSpPr>
        <p:spPr>
          <a:xfrm>
            <a:off x="1346738" y="4794321"/>
            <a:ext cx="9459085" cy="38590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/>
              <a:t>Levers and resources of local government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DEBE30-7F2A-0172-736B-47643DAF53D8}"/>
              </a:ext>
            </a:extLst>
          </p:cNvPr>
          <p:cNvSpPr/>
          <p:nvPr/>
        </p:nvSpPr>
        <p:spPr>
          <a:xfrm>
            <a:off x="2217344" y="5640719"/>
            <a:ext cx="7717872" cy="7046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/>
              <a:t>GCP Joint Housing Action Plan: </a:t>
            </a:r>
          </a:p>
          <a:p>
            <a:pPr algn="ctr"/>
            <a:r>
              <a:rPr lang="en-NZ" dirty="0"/>
              <a:t>where can we add value together beyond what we contribute alone?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6F7728-3ACC-1652-C3A3-2670FA98B075}"/>
              </a:ext>
            </a:extLst>
          </p:cNvPr>
          <p:cNvSpPr/>
          <p:nvPr/>
        </p:nvSpPr>
        <p:spPr>
          <a:xfrm>
            <a:off x="1366457" y="3956251"/>
            <a:ext cx="9459085" cy="385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/>
              <a:t>Levers and resources of mana whenua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55C14F-4685-BEC2-A6B9-E95EEFA651F7}"/>
              </a:ext>
            </a:extLst>
          </p:cNvPr>
          <p:cNvSpPr/>
          <p:nvPr/>
        </p:nvSpPr>
        <p:spPr>
          <a:xfrm>
            <a:off x="1346738" y="5218902"/>
            <a:ext cx="9459085" cy="38590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/>
              <a:t>Levers and resources of central government</a:t>
            </a:r>
          </a:p>
        </p:txBody>
      </p:sp>
    </p:spTree>
    <p:extLst>
      <p:ext uri="{BB962C8B-B14F-4D97-AF65-F5344CB8AC3E}">
        <p14:creationId xmlns:p14="http://schemas.microsoft.com/office/powerpoint/2010/main" val="4168074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C69D8A-4E3B-63EE-74F6-C4266D535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124" y="0"/>
            <a:ext cx="9087136" cy="682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01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574800" y="939997"/>
            <a:ext cx="8121650" cy="1139629"/>
          </a:xfrm>
          <a:prstGeom prst="rect">
            <a:avLst/>
          </a:prstGeom>
        </p:spPr>
        <p:txBody>
          <a:bodyPr vert="horz" wrap="square" lIns="0" tIns="112607" rIns="0" bIns="0" rtlCol="0" anchor="ctr">
            <a:spAutoFit/>
          </a:bodyPr>
          <a:lstStyle/>
          <a:p>
            <a:pPr marL="8467" marR="3387" algn="ctr">
              <a:lnSpc>
                <a:spcPts val="8027"/>
              </a:lnSpc>
              <a:spcBef>
                <a:spcPts val="887"/>
              </a:spcBef>
            </a:pPr>
            <a:r>
              <a:rPr sz="7300" spc="339" dirty="0"/>
              <a:t>Unlocking</a:t>
            </a:r>
            <a:r>
              <a:rPr lang="en-NZ" sz="7300" spc="339" dirty="0"/>
              <a:t> </a:t>
            </a:r>
            <a:r>
              <a:rPr sz="7300" spc="243" dirty="0"/>
              <a:t>Local</a:t>
            </a:r>
            <a:endParaRPr sz="73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xfrm>
            <a:off x="382494" y="2322755"/>
            <a:ext cx="10919012" cy="1725323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0" marR="3387" indent="0" algn="ctr">
              <a:lnSpc>
                <a:spcPct val="116799"/>
              </a:lnSpc>
              <a:spcBef>
                <a:spcPts val="63"/>
              </a:spcBef>
              <a:buNone/>
            </a:pPr>
            <a:r>
              <a:rPr sz="5000" b="0" spc="187" dirty="0">
                <a:latin typeface="Century Gothic"/>
                <a:cs typeface="Century Gothic"/>
              </a:rPr>
              <a:t>Te</a:t>
            </a:r>
            <a:r>
              <a:rPr sz="5000" b="0" spc="-43" dirty="0">
                <a:latin typeface="Century Gothic"/>
                <a:cs typeface="Century Gothic"/>
              </a:rPr>
              <a:t> </a:t>
            </a:r>
            <a:r>
              <a:rPr sz="5000" b="0" spc="87" dirty="0">
                <a:latin typeface="Century Gothic"/>
                <a:cs typeface="Century Gothic"/>
              </a:rPr>
              <a:t>Waipounamu</a:t>
            </a:r>
            <a:r>
              <a:rPr sz="5000" b="0" spc="-40" dirty="0">
                <a:latin typeface="Century Gothic"/>
                <a:cs typeface="Century Gothic"/>
              </a:rPr>
              <a:t> </a:t>
            </a:r>
            <a:r>
              <a:rPr sz="5000" b="0" spc="67" dirty="0">
                <a:latin typeface="Century Gothic"/>
                <a:cs typeface="Century Gothic"/>
              </a:rPr>
              <a:t>Community </a:t>
            </a:r>
            <a:r>
              <a:rPr sz="5000" b="0" spc="136" dirty="0">
                <a:latin typeface="Century Gothic"/>
                <a:cs typeface="Century Gothic"/>
              </a:rPr>
              <a:t>Housing</a:t>
            </a:r>
            <a:r>
              <a:rPr sz="5000" b="0" spc="-33" dirty="0">
                <a:latin typeface="Century Gothic"/>
                <a:cs typeface="Century Gothic"/>
              </a:rPr>
              <a:t> </a:t>
            </a:r>
            <a:r>
              <a:rPr sz="5000" b="0" spc="140" dirty="0">
                <a:latin typeface="Century Gothic"/>
                <a:cs typeface="Century Gothic"/>
              </a:rPr>
              <a:t>Providers</a:t>
            </a:r>
            <a:r>
              <a:rPr sz="5000" b="0" spc="-33" dirty="0">
                <a:latin typeface="Century Gothic"/>
                <a:cs typeface="Century Gothic"/>
              </a:rPr>
              <a:t> </a:t>
            </a:r>
            <a:r>
              <a:rPr sz="5000" b="0" spc="83" dirty="0">
                <a:latin typeface="Century Gothic"/>
                <a:cs typeface="Century Gothic"/>
              </a:rPr>
              <a:t>Network</a:t>
            </a:r>
            <a:endParaRPr sz="5000" dirty="0">
              <a:latin typeface="Century Gothic"/>
              <a:cs typeface="Century Gothic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215074-F912-215B-342B-DCF15E279B31}"/>
              </a:ext>
            </a:extLst>
          </p:cNvPr>
          <p:cNvSpPr txBox="1"/>
          <p:nvPr/>
        </p:nvSpPr>
        <p:spPr>
          <a:xfrm>
            <a:off x="4064000" y="4756152"/>
            <a:ext cx="355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Cate Kearney OCHT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Jane Higgins  CMM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Jill Hawkey    CMM</a:t>
            </a:r>
            <a:endParaRPr lang="en-NZ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"/>
            <a:ext cx="12192000" cy="6090501"/>
            <a:chOff x="0" y="11"/>
            <a:chExt cx="18288000" cy="9135751"/>
          </a:xfrm>
        </p:grpSpPr>
        <p:sp>
          <p:nvSpPr>
            <p:cNvPr id="3" name="object 3"/>
            <p:cNvSpPr/>
            <p:nvPr/>
          </p:nvSpPr>
          <p:spPr>
            <a:xfrm>
              <a:off x="0" y="11"/>
              <a:ext cx="18288000" cy="4410075"/>
            </a:xfrm>
            <a:custGeom>
              <a:avLst/>
              <a:gdLst/>
              <a:ahLst/>
              <a:cxnLst/>
              <a:rect l="l" t="t" r="r" b="b"/>
              <a:pathLst>
                <a:path w="18288000" h="4410075">
                  <a:moveTo>
                    <a:pt x="18287988" y="3182010"/>
                  </a:moveTo>
                  <a:lnTo>
                    <a:pt x="18243703" y="3175254"/>
                  </a:lnTo>
                  <a:lnTo>
                    <a:pt x="18286451" y="3175254"/>
                  </a:lnTo>
                  <a:lnTo>
                    <a:pt x="18286451" y="0"/>
                  </a:lnTo>
                  <a:lnTo>
                    <a:pt x="0" y="0"/>
                  </a:lnTo>
                  <a:lnTo>
                    <a:pt x="0" y="783412"/>
                  </a:lnTo>
                  <a:lnTo>
                    <a:pt x="0" y="3175254"/>
                  </a:lnTo>
                  <a:lnTo>
                    <a:pt x="0" y="4409719"/>
                  </a:lnTo>
                  <a:lnTo>
                    <a:pt x="18287988" y="3208832"/>
                  </a:lnTo>
                  <a:lnTo>
                    <a:pt x="18287988" y="3182010"/>
                  </a:lnTo>
                  <a:close/>
                </a:path>
              </a:pathLst>
            </a:custGeom>
            <a:solidFill>
              <a:srgbClr val="4585B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1328" y="3636662"/>
              <a:ext cx="5506163" cy="5499100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8EF9B7A-07F8-939C-7811-909823173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444" y="2668344"/>
            <a:ext cx="7200900" cy="4038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BA430EF-CDAF-8156-2C8C-2E5D42CAA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21" y="450225"/>
            <a:ext cx="1080135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1"/>
            <a:chOff x="0" y="0"/>
            <a:chExt cx="18288000" cy="10287002"/>
          </a:xfrm>
        </p:grpSpPr>
        <p:sp>
          <p:nvSpPr>
            <p:cNvPr id="4" name="object 4"/>
            <p:cNvSpPr/>
            <p:nvPr/>
          </p:nvSpPr>
          <p:spPr>
            <a:xfrm>
              <a:off x="0" y="2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18287999" y="6005729"/>
                  </a:moveTo>
                  <a:lnTo>
                    <a:pt x="6490053" y="10286997"/>
                  </a:lnTo>
                  <a:lnTo>
                    <a:pt x="548702" y="10286997"/>
                  </a:lnTo>
                  <a:lnTo>
                    <a:pt x="0" y="8774932"/>
                  </a:lnTo>
                  <a:lnTo>
                    <a:pt x="0" y="4939015"/>
                  </a:lnTo>
                  <a:lnTo>
                    <a:pt x="13610508" y="0"/>
                  </a:lnTo>
                  <a:lnTo>
                    <a:pt x="18287999" y="0"/>
                  </a:lnTo>
                  <a:lnTo>
                    <a:pt x="18287999" y="60057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8288000" cy="3406775"/>
            </a:xfrm>
            <a:custGeom>
              <a:avLst/>
              <a:gdLst/>
              <a:ahLst/>
              <a:cxnLst/>
              <a:rect l="l" t="t" r="r" b="b"/>
              <a:pathLst>
                <a:path w="18288000" h="3406775">
                  <a:moveTo>
                    <a:pt x="18288000" y="3406215"/>
                  </a:moveTo>
                  <a:lnTo>
                    <a:pt x="0" y="1751533"/>
                  </a:lnTo>
                  <a:lnTo>
                    <a:pt x="0" y="0"/>
                  </a:lnTo>
                  <a:lnTo>
                    <a:pt x="18288000" y="0"/>
                  </a:lnTo>
                  <a:lnTo>
                    <a:pt x="18288000" y="3406215"/>
                  </a:lnTo>
                  <a:close/>
                </a:path>
              </a:pathLst>
            </a:custGeom>
            <a:solidFill>
              <a:srgbClr val="4585B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93669" y="5014497"/>
              <a:ext cx="104775" cy="1047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84176" y="4968649"/>
              <a:ext cx="146110" cy="1461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52520" y="4968649"/>
              <a:ext cx="146109" cy="146112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980791" y="392657"/>
            <a:ext cx="6418109" cy="1010960"/>
          </a:xfrm>
          <a:prstGeom prst="rect">
            <a:avLst/>
          </a:prstGeom>
        </p:spPr>
        <p:txBody>
          <a:bodyPr vert="horz" wrap="square" lIns="0" tIns="10583" rIns="0" bIns="0" rtlCol="0" anchor="ctr">
            <a:spAutoFit/>
          </a:bodyPr>
          <a:lstStyle/>
          <a:p>
            <a:pPr marL="8467">
              <a:lnSpc>
                <a:spcPct val="100000"/>
              </a:lnSpc>
              <a:spcBef>
                <a:spcPts val="83"/>
              </a:spcBef>
            </a:pPr>
            <a:r>
              <a:rPr sz="6500" b="1" spc="-6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endParaRPr sz="6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9811" y="2013797"/>
            <a:ext cx="9380643" cy="4356150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3000" b="1" spc="-7" dirty="0">
                <a:solidFill>
                  <a:srgbClr val="4585B0"/>
                </a:solidFill>
                <a:latin typeface="Arial"/>
                <a:cs typeface="Arial"/>
              </a:rPr>
              <a:t>AFFORDABILITY</a:t>
            </a:r>
            <a:endParaRPr sz="3000" dirty="0">
              <a:latin typeface="Arial"/>
              <a:cs typeface="Arial"/>
            </a:endParaRPr>
          </a:p>
          <a:p>
            <a:pPr marL="1187509" marR="3387" indent="-518186">
              <a:lnSpc>
                <a:spcPct val="116300"/>
              </a:lnSpc>
              <a:spcBef>
                <a:spcPts val="1380"/>
              </a:spcBef>
              <a:tabLst>
                <a:tab pos="4393996" algn="l"/>
                <a:tab pos="6614491" algn="l"/>
              </a:tabLst>
            </a:pPr>
            <a:r>
              <a:rPr sz="2400" spc="183" dirty="0">
                <a:solidFill>
                  <a:srgbClr val="4585B0"/>
                </a:solidFill>
                <a:latin typeface="Trebuchet MS"/>
                <a:cs typeface="Trebuchet MS"/>
              </a:rPr>
              <a:t>Our</a:t>
            </a:r>
            <a:r>
              <a:rPr sz="2400" spc="-90" dirty="0">
                <a:solidFill>
                  <a:srgbClr val="4585B0"/>
                </a:solidFill>
                <a:latin typeface="Trebuchet MS"/>
                <a:cs typeface="Trebuchet MS"/>
              </a:rPr>
              <a:t> </a:t>
            </a:r>
            <a:r>
              <a:rPr sz="2400" spc="300" dirty="0">
                <a:solidFill>
                  <a:srgbClr val="4585B0"/>
                </a:solidFill>
                <a:latin typeface="Trebuchet MS"/>
                <a:cs typeface="Trebuchet MS"/>
              </a:rPr>
              <a:t>Space</a:t>
            </a:r>
            <a:r>
              <a:rPr sz="2400" spc="-90" dirty="0">
                <a:solidFill>
                  <a:srgbClr val="4585B0"/>
                </a:solidFill>
                <a:latin typeface="Trebuchet MS"/>
                <a:cs typeface="Trebuchet MS"/>
              </a:rPr>
              <a:t> </a:t>
            </a:r>
            <a:r>
              <a:rPr sz="2400" spc="-17" dirty="0">
                <a:solidFill>
                  <a:srgbClr val="4585B0"/>
                </a:solidFill>
                <a:latin typeface="Trebuchet MS"/>
                <a:cs typeface="Trebuchet MS"/>
              </a:rPr>
              <a:t>2018</a:t>
            </a:r>
            <a:r>
              <a:rPr sz="2400" spc="-90" dirty="0">
                <a:solidFill>
                  <a:srgbClr val="4585B0"/>
                </a:solidFill>
                <a:latin typeface="Trebuchet MS"/>
                <a:cs typeface="Trebuchet MS"/>
              </a:rPr>
              <a:t> </a:t>
            </a:r>
            <a:r>
              <a:rPr sz="2400" spc="200" dirty="0">
                <a:solidFill>
                  <a:srgbClr val="4585B0"/>
                </a:solidFill>
                <a:latin typeface="Trebuchet MS"/>
                <a:cs typeface="Trebuchet MS"/>
              </a:rPr>
              <a:t>-</a:t>
            </a:r>
            <a:r>
              <a:rPr sz="2400" dirty="0">
                <a:solidFill>
                  <a:srgbClr val="4585B0"/>
                </a:solidFill>
                <a:latin typeface="Trebuchet MS"/>
                <a:cs typeface="Trebuchet MS"/>
              </a:rPr>
              <a:t>2048:</a:t>
            </a:r>
            <a:r>
              <a:rPr sz="2400" spc="-90" dirty="0">
                <a:solidFill>
                  <a:srgbClr val="4585B0"/>
                </a:solidFill>
                <a:latin typeface="Trebuchet MS"/>
                <a:cs typeface="Trebuchet MS"/>
              </a:rPr>
              <a:t> </a:t>
            </a:r>
            <a:r>
              <a:rPr sz="2400" spc="173" dirty="0">
                <a:solidFill>
                  <a:srgbClr val="4585B0"/>
                </a:solidFill>
                <a:latin typeface="Trebuchet MS"/>
                <a:cs typeface="Trebuchet MS"/>
              </a:rPr>
              <a:t>Affordable</a:t>
            </a:r>
            <a:r>
              <a:rPr sz="2400" spc="-90" dirty="0">
                <a:solidFill>
                  <a:srgbClr val="4585B0"/>
                </a:solidFill>
                <a:latin typeface="Trebuchet MS"/>
                <a:cs typeface="Trebuchet MS"/>
              </a:rPr>
              <a:t> </a:t>
            </a:r>
            <a:r>
              <a:rPr sz="2400" spc="213" dirty="0">
                <a:solidFill>
                  <a:srgbClr val="4585B0"/>
                </a:solidFill>
                <a:latin typeface="Trebuchet MS"/>
                <a:cs typeface="Trebuchet MS"/>
              </a:rPr>
              <a:t>housing</a:t>
            </a:r>
            <a:r>
              <a:rPr sz="2400" spc="-90" dirty="0">
                <a:solidFill>
                  <a:srgbClr val="4585B0"/>
                </a:solidFill>
                <a:latin typeface="Trebuchet MS"/>
                <a:cs typeface="Trebuchet MS"/>
              </a:rPr>
              <a:t> </a:t>
            </a:r>
            <a:r>
              <a:rPr sz="2400" spc="153" dirty="0">
                <a:solidFill>
                  <a:srgbClr val="4585B0"/>
                </a:solidFill>
                <a:latin typeface="Trebuchet MS"/>
                <a:cs typeface="Trebuchet MS"/>
              </a:rPr>
              <a:t>needed: </a:t>
            </a:r>
            <a:r>
              <a:rPr sz="2400" spc="167" dirty="0">
                <a:solidFill>
                  <a:srgbClr val="4585B0"/>
                </a:solidFill>
                <a:latin typeface="Trebuchet MS"/>
                <a:cs typeface="Trebuchet MS"/>
              </a:rPr>
              <a:t>Christchurch</a:t>
            </a:r>
            <a:r>
              <a:rPr sz="2400" spc="-73" dirty="0">
                <a:solidFill>
                  <a:srgbClr val="4585B0"/>
                </a:solidFill>
                <a:latin typeface="Trebuchet MS"/>
                <a:cs typeface="Trebuchet MS"/>
              </a:rPr>
              <a:t> </a:t>
            </a:r>
            <a:r>
              <a:rPr sz="2400" b="1" spc="193" dirty="0">
                <a:solidFill>
                  <a:srgbClr val="4585B0"/>
                </a:solidFill>
                <a:latin typeface="Arial Narrow"/>
                <a:cs typeface="Arial Narrow"/>
              </a:rPr>
              <a:t>62%</a:t>
            </a:r>
            <a:r>
              <a:rPr sz="2400" b="1" dirty="0">
                <a:solidFill>
                  <a:srgbClr val="4585B0"/>
                </a:solidFill>
                <a:latin typeface="Arial Narrow"/>
                <a:cs typeface="Arial Narrow"/>
              </a:rPr>
              <a:t>	</a:t>
            </a:r>
            <a:r>
              <a:rPr sz="2400" spc="177" dirty="0">
                <a:solidFill>
                  <a:srgbClr val="4585B0"/>
                </a:solidFill>
                <a:latin typeface="Trebuchet MS"/>
                <a:cs typeface="Trebuchet MS"/>
              </a:rPr>
              <a:t>Selwyn</a:t>
            </a:r>
            <a:r>
              <a:rPr sz="2400" spc="-97" dirty="0">
                <a:solidFill>
                  <a:srgbClr val="4585B0"/>
                </a:solidFill>
                <a:latin typeface="Trebuchet MS"/>
                <a:cs typeface="Trebuchet MS"/>
              </a:rPr>
              <a:t> </a:t>
            </a:r>
            <a:r>
              <a:rPr sz="2400" b="1" spc="169" dirty="0">
                <a:solidFill>
                  <a:srgbClr val="4585B0"/>
                </a:solidFill>
                <a:latin typeface="Arial Narrow"/>
                <a:cs typeface="Arial Narrow"/>
              </a:rPr>
              <a:t>35%</a:t>
            </a:r>
            <a:r>
              <a:rPr sz="2400" b="1" dirty="0">
                <a:solidFill>
                  <a:srgbClr val="4585B0"/>
                </a:solidFill>
                <a:latin typeface="Arial Narrow"/>
                <a:cs typeface="Arial Narrow"/>
              </a:rPr>
              <a:t>	</a:t>
            </a:r>
            <a:r>
              <a:rPr sz="2400" spc="180" dirty="0">
                <a:solidFill>
                  <a:srgbClr val="4585B0"/>
                </a:solidFill>
                <a:latin typeface="Trebuchet MS"/>
                <a:cs typeface="Trebuchet MS"/>
              </a:rPr>
              <a:t>Waimakariri</a:t>
            </a:r>
            <a:r>
              <a:rPr sz="2400" spc="-67" dirty="0">
                <a:solidFill>
                  <a:srgbClr val="4585B0"/>
                </a:solidFill>
                <a:latin typeface="Trebuchet MS"/>
                <a:cs typeface="Trebuchet MS"/>
              </a:rPr>
              <a:t> </a:t>
            </a:r>
            <a:r>
              <a:rPr sz="2400" b="1" spc="200" dirty="0">
                <a:solidFill>
                  <a:srgbClr val="4585B0"/>
                </a:solidFill>
                <a:latin typeface="Arial Narrow"/>
                <a:cs typeface="Arial Narrow"/>
              </a:rPr>
              <a:t>58%</a:t>
            </a:r>
            <a:endParaRPr sz="2400" dirty="0">
              <a:latin typeface="Arial Narrow"/>
              <a:cs typeface="Arial Narrow"/>
            </a:endParaRPr>
          </a:p>
          <a:p>
            <a:pPr marL="660433">
              <a:spcBef>
                <a:spcPts val="2003"/>
              </a:spcBef>
            </a:pPr>
            <a:r>
              <a:rPr sz="2400" b="1" spc="267" dirty="0">
                <a:solidFill>
                  <a:srgbClr val="4585B0"/>
                </a:solidFill>
                <a:latin typeface="Arial Narrow"/>
                <a:cs typeface="Arial Narrow"/>
              </a:rPr>
              <a:t>40%</a:t>
            </a:r>
            <a:r>
              <a:rPr sz="2400" b="1" spc="80" dirty="0">
                <a:solidFill>
                  <a:srgbClr val="4585B0"/>
                </a:solidFill>
                <a:latin typeface="Arial Narrow"/>
                <a:cs typeface="Arial Narrow"/>
              </a:rPr>
              <a:t> </a:t>
            </a:r>
            <a:r>
              <a:rPr sz="2400" spc="157" dirty="0">
                <a:solidFill>
                  <a:srgbClr val="4585B0"/>
                </a:solidFill>
                <a:latin typeface="Trebuchet MS"/>
                <a:cs typeface="Trebuchet MS"/>
              </a:rPr>
              <a:t>of</a:t>
            </a:r>
            <a:r>
              <a:rPr sz="2400" spc="-93" dirty="0">
                <a:solidFill>
                  <a:srgbClr val="4585B0"/>
                </a:solidFill>
                <a:latin typeface="Trebuchet MS"/>
                <a:cs typeface="Trebuchet MS"/>
              </a:rPr>
              <a:t> </a:t>
            </a:r>
            <a:r>
              <a:rPr sz="2400" spc="90" dirty="0">
                <a:solidFill>
                  <a:srgbClr val="4585B0"/>
                </a:solidFill>
                <a:latin typeface="Trebuchet MS"/>
                <a:cs typeface="Trebuchet MS"/>
              </a:rPr>
              <a:t>retirees</a:t>
            </a:r>
            <a:r>
              <a:rPr sz="2400" spc="-93" dirty="0">
                <a:solidFill>
                  <a:srgbClr val="4585B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585B0"/>
                </a:solidFill>
                <a:latin typeface="Trebuchet MS"/>
                <a:cs typeface="Trebuchet MS"/>
              </a:rPr>
              <a:t>will</a:t>
            </a:r>
            <a:r>
              <a:rPr sz="2400" spc="-97" dirty="0">
                <a:solidFill>
                  <a:srgbClr val="4585B0"/>
                </a:solidFill>
                <a:latin typeface="Trebuchet MS"/>
                <a:cs typeface="Trebuchet MS"/>
              </a:rPr>
              <a:t> </a:t>
            </a:r>
            <a:r>
              <a:rPr sz="2400" spc="257" dirty="0">
                <a:solidFill>
                  <a:srgbClr val="4585B0"/>
                </a:solidFill>
                <a:latin typeface="Trebuchet MS"/>
                <a:cs typeface="Trebuchet MS"/>
              </a:rPr>
              <a:t>be</a:t>
            </a:r>
            <a:r>
              <a:rPr sz="2400" spc="-93" dirty="0">
                <a:solidFill>
                  <a:srgbClr val="4585B0"/>
                </a:solidFill>
                <a:latin typeface="Trebuchet MS"/>
                <a:cs typeface="Trebuchet MS"/>
              </a:rPr>
              <a:t> </a:t>
            </a:r>
            <a:r>
              <a:rPr sz="2400" spc="113" dirty="0">
                <a:solidFill>
                  <a:srgbClr val="4585B0"/>
                </a:solidFill>
                <a:latin typeface="Trebuchet MS"/>
                <a:cs typeface="Trebuchet MS"/>
              </a:rPr>
              <a:t>renters</a:t>
            </a:r>
            <a:endParaRPr sz="2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400" dirty="0">
              <a:latin typeface="Trebuchet MS"/>
              <a:cs typeface="Trebuchet MS"/>
            </a:endParaRPr>
          </a:p>
          <a:p>
            <a:pPr marL="8467">
              <a:spcBef>
                <a:spcPts val="1480"/>
              </a:spcBef>
            </a:pPr>
            <a:r>
              <a:rPr sz="3000" b="1" spc="76" dirty="0">
                <a:solidFill>
                  <a:srgbClr val="4585B0"/>
                </a:solidFill>
                <a:latin typeface="Arial"/>
                <a:cs typeface="Arial"/>
              </a:rPr>
              <a:t>SYSTEMIC</a:t>
            </a:r>
            <a:r>
              <a:rPr sz="3000" b="1" spc="-243" dirty="0">
                <a:solidFill>
                  <a:srgbClr val="4585B0"/>
                </a:solidFill>
                <a:latin typeface="Arial"/>
                <a:cs typeface="Arial"/>
              </a:rPr>
              <a:t> </a:t>
            </a:r>
            <a:r>
              <a:rPr sz="3000" b="1" spc="-7" dirty="0">
                <a:solidFill>
                  <a:srgbClr val="4585B0"/>
                </a:solidFill>
                <a:latin typeface="Arial"/>
                <a:cs typeface="Arial"/>
              </a:rPr>
              <a:t>CHALLENGES</a:t>
            </a:r>
            <a:endParaRPr sz="3000" dirty="0">
              <a:latin typeface="Arial"/>
              <a:cs typeface="Arial"/>
            </a:endParaRPr>
          </a:p>
          <a:p>
            <a:pPr marL="669323">
              <a:spcBef>
                <a:spcPts val="1800"/>
              </a:spcBef>
            </a:pPr>
            <a:r>
              <a:rPr lang="en-US" sz="2400" spc="177" dirty="0">
                <a:solidFill>
                  <a:srgbClr val="4585B0"/>
                </a:solidFill>
                <a:latin typeface="Trebuchet MS"/>
                <a:cs typeface="Trebuchet MS"/>
              </a:rPr>
              <a:t>Getting everyone around the table</a:t>
            </a:r>
          </a:p>
          <a:p>
            <a:pPr marL="669323">
              <a:spcBef>
                <a:spcPts val="1800"/>
              </a:spcBef>
            </a:pPr>
            <a:r>
              <a:rPr lang="en-US" sz="2400" spc="177" dirty="0">
                <a:solidFill>
                  <a:srgbClr val="4585B0"/>
                </a:solidFill>
                <a:latin typeface="Trebuchet MS"/>
              </a:rPr>
              <a:t>Funding levers</a:t>
            </a:r>
            <a:endParaRPr sz="2400" spc="177" dirty="0">
              <a:solidFill>
                <a:srgbClr val="4585B0"/>
              </a:solidFill>
              <a:latin typeface="Trebuchet M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DE8E2B-04BF-013B-4B0C-70CAA46E38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5327" y="3517433"/>
            <a:ext cx="4826673" cy="334056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4485739"/>
            <a:ext cx="1675130" cy="1557867"/>
          </a:xfrm>
          <a:custGeom>
            <a:avLst/>
            <a:gdLst/>
            <a:ahLst/>
            <a:cxnLst/>
            <a:rect l="l" t="t" r="r" b="b"/>
            <a:pathLst>
              <a:path w="2512695" h="2336800">
                <a:moveTo>
                  <a:pt x="1256268" y="2336762"/>
                </a:moveTo>
                <a:lnTo>
                  <a:pt x="1205742" y="2335834"/>
                </a:lnTo>
                <a:lnTo>
                  <a:pt x="1155722" y="2333074"/>
                </a:lnTo>
                <a:lnTo>
                  <a:pt x="1106246" y="2328517"/>
                </a:lnTo>
                <a:lnTo>
                  <a:pt x="1057351" y="2322197"/>
                </a:lnTo>
                <a:lnTo>
                  <a:pt x="1009075" y="2314150"/>
                </a:lnTo>
                <a:lnTo>
                  <a:pt x="961456" y="2304410"/>
                </a:lnTo>
                <a:lnTo>
                  <a:pt x="914531" y="2293013"/>
                </a:lnTo>
                <a:lnTo>
                  <a:pt x="868338" y="2279992"/>
                </a:lnTo>
                <a:lnTo>
                  <a:pt x="822914" y="2265384"/>
                </a:lnTo>
                <a:lnTo>
                  <a:pt x="778296" y="2249223"/>
                </a:lnTo>
                <a:lnTo>
                  <a:pt x="734522" y="2231544"/>
                </a:lnTo>
                <a:lnTo>
                  <a:pt x="691630" y="2212382"/>
                </a:lnTo>
                <a:lnTo>
                  <a:pt x="649658" y="2191771"/>
                </a:lnTo>
                <a:lnTo>
                  <a:pt x="608642" y="2169747"/>
                </a:lnTo>
                <a:lnTo>
                  <a:pt x="568621" y="2146345"/>
                </a:lnTo>
                <a:lnTo>
                  <a:pt x="529631" y="2121599"/>
                </a:lnTo>
                <a:lnTo>
                  <a:pt x="491710" y="2095544"/>
                </a:lnTo>
                <a:lnTo>
                  <a:pt x="454897" y="2068216"/>
                </a:lnTo>
                <a:lnTo>
                  <a:pt x="419228" y="2039648"/>
                </a:lnTo>
                <a:lnTo>
                  <a:pt x="384741" y="2009877"/>
                </a:lnTo>
                <a:lnTo>
                  <a:pt x="351473" y="1978937"/>
                </a:lnTo>
                <a:lnTo>
                  <a:pt x="319462" y="1946862"/>
                </a:lnTo>
                <a:lnTo>
                  <a:pt x="288746" y="1913689"/>
                </a:lnTo>
                <a:lnTo>
                  <a:pt x="259362" y="1879451"/>
                </a:lnTo>
                <a:lnTo>
                  <a:pt x="231347" y="1844183"/>
                </a:lnTo>
                <a:lnTo>
                  <a:pt x="204740" y="1807921"/>
                </a:lnTo>
                <a:lnTo>
                  <a:pt x="179577" y="1770699"/>
                </a:lnTo>
                <a:lnTo>
                  <a:pt x="155896" y="1732553"/>
                </a:lnTo>
                <a:lnTo>
                  <a:pt x="133735" y="1693517"/>
                </a:lnTo>
                <a:lnTo>
                  <a:pt x="113132" y="1653626"/>
                </a:lnTo>
                <a:lnTo>
                  <a:pt x="94123" y="1612915"/>
                </a:lnTo>
                <a:lnTo>
                  <a:pt x="76746" y="1571418"/>
                </a:lnTo>
                <a:lnTo>
                  <a:pt x="61039" y="1529172"/>
                </a:lnTo>
                <a:lnTo>
                  <a:pt x="47039" y="1486210"/>
                </a:lnTo>
                <a:lnTo>
                  <a:pt x="34784" y="1442568"/>
                </a:lnTo>
                <a:lnTo>
                  <a:pt x="24312" y="1398280"/>
                </a:lnTo>
                <a:lnTo>
                  <a:pt x="15660" y="1353382"/>
                </a:lnTo>
                <a:lnTo>
                  <a:pt x="8865" y="1307908"/>
                </a:lnTo>
                <a:lnTo>
                  <a:pt x="3964" y="1261893"/>
                </a:lnTo>
                <a:lnTo>
                  <a:pt x="997" y="1215372"/>
                </a:lnTo>
                <a:lnTo>
                  <a:pt x="0" y="1168381"/>
                </a:lnTo>
                <a:lnTo>
                  <a:pt x="997" y="1121389"/>
                </a:lnTo>
                <a:lnTo>
                  <a:pt x="3964" y="1074868"/>
                </a:lnTo>
                <a:lnTo>
                  <a:pt x="8865" y="1028853"/>
                </a:lnTo>
                <a:lnTo>
                  <a:pt x="15660" y="983379"/>
                </a:lnTo>
                <a:lnTo>
                  <a:pt x="24312" y="938481"/>
                </a:lnTo>
                <a:lnTo>
                  <a:pt x="34784" y="894193"/>
                </a:lnTo>
                <a:lnTo>
                  <a:pt x="47039" y="850551"/>
                </a:lnTo>
                <a:lnTo>
                  <a:pt x="61039" y="807589"/>
                </a:lnTo>
                <a:lnTo>
                  <a:pt x="76746" y="765343"/>
                </a:lnTo>
                <a:lnTo>
                  <a:pt x="94123" y="723847"/>
                </a:lnTo>
                <a:lnTo>
                  <a:pt x="113132" y="683136"/>
                </a:lnTo>
                <a:lnTo>
                  <a:pt x="133735" y="643244"/>
                </a:lnTo>
                <a:lnTo>
                  <a:pt x="155896" y="604208"/>
                </a:lnTo>
                <a:lnTo>
                  <a:pt x="179577" y="566062"/>
                </a:lnTo>
                <a:lnTo>
                  <a:pt x="204740" y="528840"/>
                </a:lnTo>
                <a:lnTo>
                  <a:pt x="231347" y="492578"/>
                </a:lnTo>
                <a:lnTo>
                  <a:pt x="259362" y="457311"/>
                </a:lnTo>
                <a:lnTo>
                  <a:pt x="288746" y="423073"/>
                </a:lnTo>
                <a:lnTo>
                  <a:pt x="319462" y="389899"/>
                </a:lnTo>
                <a:lnTo>
                  <a:pt x="351473" y="357824"/>
                </a:lnTo>
                <a:lnTo>
                  <a:pt x="384741" y="326884"/>
                </a:lnTo>
                <a:lnTo>
                  <a:pt x="419228" y="297113"/>
                </a:lnTo>
                <a:lnTo>
                  <a:pt x="454897" y="268546"/>
                </a:lnTo>
                <a:lnTo>
                  <a:pt x="491710" y="241217"/>
                </a:lnTo>
                <a:lnTo>
                  <a:pt x="529631" y="215162"/>
                </a:lnTo>
                <a:lnTo>
                  <a:pt x="568621" y="190416"/>
                </a:lnTo>
                <a:lnTo>
                  <a:pt x="608642" y="167014"/>
                </a:lnTo>
                <a:lnTo>
                  <a:pt x="649658" y="144990"/>
                </a:lnTo>
                <a:lnTo>
                  <a:pt x="691630" y="124379"/>
                </a:lnTo>
                <a:lnTo>
                  <a:pt x="734522" y="105217"/>
                </a:lnTo>
                <a:lnTo>
                  <a:pt x="778296" y="87538"/>
                </a:lnTo>
                <a:lnTo>
                  <a:pt x="822914" y="71377"/>
                </a:lnTo>
                <a:lnTo>
                  <a:pt x="868338" y="56769"/>
                </a:lnTo>
                <a:lnTo>
                  <a:pt x="914531" y="43748"/>
                </a:lnTo>
                <a:lnTo>
                  <a:pt x="961456" y="32351"/>
                </a:lnTo>
                <a:lnTo>
                  <a:pt x="1009075" y="22611"/>
                </a:lnTo>
                <a:lnTo>
                  <a:pt x="1057351" y="14564"/>
                </a:lnTo>
                <a:lnTo>
                  <a:pt x="1106246" y="8244"/>
                </a:lnTo>
                <a:lnTo>
                  <a:pt x="1155722" y="3687"/>
                </a:lnTo>
                <a:lnTo>
                  <a:pt x="1205742" y="927"/>
                </a:lnTo>
                <a:lnTo>
                  <a:pt x="1256268" y="0"/>
                </a:lnTo>
                <a:lnTo>
                  <a:pt x="1306795" y="927"/>
                </a:lnTo>
                <a:lnTo>
                  <a:pt x="1356815" y="3687"/>
                </a:lnTo>
                <a:lnTo>
                  <a:pt x="1406291" y="8244"/>
                </a:lnTo>
                <a:lnTo>
                  <a:pt x="1455186" y="14564"/>
                </a:lnTo>
                <a:lnTo>
                  <a:pt x="1503461" y="22611"/>
                </a:lnTo>
                <a:lnTo>
                  <a:pt x="1551081" y="32351"/>
                </a:lnTo>
                <a:lnTo>
                  <a:pt x="1598006" y="43748"/>
                </a:lnTo>
                <a:lnTo>
                  <a:pt x="1644199" y="56769"/>
                </a:lnTo>
                <a:lnTo>
                  <a:pt x="1689623" y="71377"/>
                </a:lnTo>
                <a:lnTo>
                  <a:pt x="1734241" y="87538"/>
                </a:lnTo>
                <a:lnTo>
                  <a:pt x="1778015" y="105217"/>
                </a:lnTo>
                <a:lnTo>
                  <a:pt x="1820906" y="124379"/>
                </a:lnTo>
                <a:lnTo>
                  <a:pt x="1862879" y="144990"/>
                </a:lnTo>
                <a:lnTo>
                  <a:pt x="1903895" y="167014"/>
                </a:lnTo>
                <a:lnTo>
                  <a:pt x="1943916" y="190416"/>
                </a:lnTo>
                <a:lnTo>
                  <a:pt x="1982906" y="215162"/>
                </a:lnTo>
                <a:lnTo>
                  <a:pt x="2020826" y="241217"/>
                </a:lnTo>
                <a:lnTo>
                  <a:pt x="2057640" y="268546"/>
                </a:lnTo>
                <a:lnTo>
                  <a:pt x="2093309" y="297113"/>
                </a:lnTo>
                <a:lnTo>
                  <a:pt x="2127796" y="326884"/>
                </a:lnTo>
                <a:lnTo>
                  <a:pt x="2161064" y="357824"/>
                </a:lnTo>
                <a:lnTo>
                  <a:pt x="2193075" y="389899"/>
                </a:lnTo>
                <a:lnTo>
                  <a:pt x="2223791" y="423073"/>
                </a:lnTo>
                <a:lnTo>
                  <a:pt x="2253175" y="457311"/>
                </a:lnTo>
                <a:lnTo>
                  <a:pt x="2281190" y="492578"/>
                </a:lnTo>
                <a:lnTo>
                  <a:pt x="2307797" y="528840"/>
                </a:lnTo>
                <a:lnTo>
                  <a:pt x="2332960" y="566062"/>
                </a:lnTo>
                <a:lnTo>
                  <a:pt x="2356641" y="604208"/>
                </a:lnTo>
                <a:lnTo>
                  <a:pt x="2378802" y="643244"/>
                </a:lnTo>
                <a:lnTo>
                  <a:pt x="2399405" y="683136"/>
                </a:lnTo>
                <a:lnTo>
                  <a:pt x="2418414" y="723847"/>
                </a:lnTo>
                <a:lnTo>
                  <a:pt x="2435791" y="765343"/>
                </a:lnTo>
                <a:lnTo>
                  <a:pt x="2451498" y="807589"/>
                </a:lnTo>
                <a:lnTo>
                  <a:pt x="2465498" y="850551"/>
                </a:lnTo>
                <a:lnTo>
                  <a:pt x="2477752" y="894193"/>
                </a:lnTo>
                <a:lnTo>
                  <a:pt x="2488225" y="938481"/>
                </a:lnTo>
                <a:lnTo>
                  <a:pt x="2496877" y="983379"/>
                </a:lnTo>
                <a:lnTo>
                  <a:pt x="2503672" y="1028853"/>
                </a:lnTo>
                <a:lnTo>
                  <a:pt x="2508572" y="1074868"/>
                </a:lnTo>
                <a:lnTo>
                  <a:pt x="2511540" y="1121389"/>
                </a:lnTo>
                <a:lnTo>
                  <a:pt x="2512537" y="1168383"/>
                </a:lnTo>
                <a:lnTo>
                  <a:pt x="2511540" y="1215372"/>
                </a:lnTo>
                <a:lnTo>
                  <a:pt x="2508572" y="1261893"/>
                </a:lnTo>
                <a:lnTo>
                  <a:pt x="2503672" y="1307908"/>
                </a:lnTo>
                <a:lnTo>
                  <a:pt x="2496877" y="1353382"/>
                </a:lnTo>
                <a:lnTo>
                  <a:pt x="2488225" y="1398280"/>
                </a:lnTo>
                <a:lnTo>
                  <a:pt x="2477752" y="1442568"/>
                </a:lnTo>
                <a:lnTo>
                  <a:pt x="2465498" y="1486210"/>
                </a:lnTo>
                <a:lnTo>
                  <a:pt x="2451498" y="1529172"/>
                </a:lnTo>
                <a:lnTo>
                  <a:pt x="2435791" y="1571418"/>
                </a:lnTo>
                <a:lnTo>
                  <a:pt x="2418414" y="1612915"/>
                </a:lnTo>
                <a:lnTo>
                  <a:pt x="2399405" y="1653626"/>
                </a:lnTo>
                <a:lnTo>
                  <a:pt x="2378802" y="1693517"/>
                </a:lnTo>
                <a:lnTo>
                  <a:pt x="2356641" y="1732553"/>
                </a:lnTo>
                <a:lnTo>
                  <a:pt x="2332960" y="1770699"/>
                </a:lnTo>
                <a:lnTo>
                  <a:pt x="2307797" y="1807921"/>
                </a:lnTo>
                <a:lnTo>
                  <a:pt x="2281190" y="1844183"/>
                </a:lnTo>
                <a:lnTo>
                  <a:pt x="2253175" y="1879451"/>
                </a:lnTo>
                <a:lnTo>
                  <a:pt x="2223791" y="1913689"/>
                </a:lnTo>
                <a:lnTo>
                  <a:pt x="2193075" y="1946862"/>
                </a:lnTo>
                <a:lnTo>
                  <a:pt x="2161064" y="1978937"/>
                </a:lnTo>
                <a:lnTo>
                  <a:pt x="2127796" y="2009877"/>
                </a:lnTo>
                <a:lnTo>
                  <a:pt x="2093309" y="2039648"/>
                </a:lnTo>
                <a:lnTo>
                  <a:pt x="2057640" y="2068216"/>
                </a:lnTo>
                <a:lnTo>
                  <a:pt x="2020826" y="2095544"/>
                </a:lnTo>
                <a:lnTo>
                  <a:pt x="1982906" y="2121599"/>
                </a:lnTo>
                <a:lnTo>
                  <a:pt x="1943916" y="2146345"/>
                </a:lnTo>
                <a:lnTo>
                  <a:pt x="1903895" y="2169747"/>
                </a:lnTo>
                <a:lnTo>
                  <a:pt x="1862879" y="2191771"/>
                </a:lnTo>
                <a:lnTo>
                  <a:pt x="1820906" y="2212382"/>
                </a:lnTo>
                <a:lnTo>
                  <a:pt x="1778015" y="2231544"/>
                </a:lnTo>
                <a:lnTo>
                  <a:pt x="1734241" y="2249223"/>
                </a:lnTo>
                <a:lnTo>
                  <a:pt x="1689623" y="2265384"/>
                </a:lnTo>
                <a:lnTo>
                  <a:pt x="1644199" y="2279992"/>
                </a:lnTo>
                <a:lnTo>
                  <a:pt x="1598006" y="2293013"/>
                </a:lnTo>
                <a:lnTo>
                  <a:pt x="1551081" y="2304410"/>
                </a:lnTo>
                <a:lnTo>
                  <a:pt x="1503461" y="2314150"/>
                </a:lnTo>
                <a:lnTo>
                  <a:pt x="1455186" y="2322197"/>
                </a:lnTo>
                <a:lnTo>
                  <a:pt x="1406291" y="2328517"/>
                </a:lnTo>
                <a:lnTo>
                  <a:pt x="1356815" y="2333074"/>
                </a:lnTo>
                <a:lnTo>
                  <a:pt x="1306795" y="2335834"/>
                </a:lnTo>
                <a:lnTo>
                  <a:pt x="1256268" y="23367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3" name="object 3"/>
          <p:cNvGrpSpPr/>
          <p:nvPr/>
        </p:nvGrpSpPr>
        <p:grpSpPr>
          <a:xfrm>
            <a:off x="7524629" y="917789"/>
            <a:ext cx="3037417" cy="3037417"/>
            <a:chOff x="11286943" y="1376683"/>
            <a:chExt cx="4556125" cy="4556125"/>
          </a:xfrm>
        </p:grpSpPr>
        <p:sp>
          <p:nvSpPr>
            <p:cNvPr id="4" name="object 4"/>
            <p:cNvSpPr/>
            <p:nvPr/>
          </p:nvSpPr>
          <p:spPr>
            <a:xfrm>
              <a:off x="12135488" y="1376683"/>
              <a:ext cx="3707765" cy="4556125"/>
            </a:xfrm>
            <a:custGeom>
              <a:avLst/>
              <a:gdLst/>
              <a:ahLst/>
              <a:cxnLst/>
              <a:rect l="l" t="t" r="r" b="b"/>
              <a:pathLst>
                <a:path w="3707765" h="4556125">
                  <a:moveTo>
                    <a:pt x="1451575" y="4556016"/>
                  </a:moveTo>
                  <a:lnTo>
                    <a:pt x="1404753" y="4555985"/>
                  </a:lnTo>
                  <a:lnTo>
                    <a:pt x="1357947" y="4554994"/>
                  </a:lnTo>
                  <a:lnTo>
                    <a:pt x="1311173" y="4553044"/>
                  </a:lnTo>
                  <a:lnTo>
                    <a:pt x="1264447" y="4550135"/>
                  </a:lnTo>
                  <a:lnTo>
                    <a:pt x="1217785" y="4546269"/>
                  </a:lnTo>
                  <a:lnTo>
                    <a:pt x="1171201" y="4541446"/>
                  </a:lnTo>
                  <a:lnTo>
                    <a:pt x="1124711" y="4535667"/>
                  </a:lnTo>
                  <a:lnTo>
                    <a:pt x="1078332" y="4528931"/>
                  </a:lnTo>
                  <a:lnTo>
                    <a:pt x="1032078" y="4521241"/>
                  </a:lnTo>
                  <a:lnTo>
                    <a:pt x="985964" y="4512596"/>
                  </a:lnTo>
                  <a:lnTo>
                    <a:pt x="940008" y="4502997"/>
                  </a:lnTo>
                  <a:lnTo>
                    <a:pt x="894223" y="4492445"/>
                  </a:lnTo>
                  <a:lnTo>
                    <a:pt x="848626" y="4480941"/>
                  </a:lnTo>
                  <a:lnTo>
                    <a:pt x="803232" y="4468485"/>
                  </a:lnTo>
                  <a:lnTo>
                    <a:pt x="758057" y="4455077"/>
                  </a:lnTo>
                  <a:lnTo>
                    <a:pt x="713115" y="4440719"/>
                  </a:lnTo>
                  <a:lnTo>
                    <a:pt x="668424" y="4425411"/>
                  </a:lnTo>
                  <a:lnTo>
                    <a:pt x="623998" y="4409154"/>
                  </a:lnTo>
                  <a:lnTo>
                    <a:pt x="579852" y="4391948"/>
                  </a:lnTo>
                  <a:lnTo>
                    <a:pt x="536003" y="4373794"/>
                  </a:lnTo>
                  <a:lnTo>
                    <a:pt x="492466" y="4354692"/>
                  </a:lnTo>
                  <a:lnTo>
                    <a:pt x="449256" y="4334644"/>
                  </a:lnTo>
                  <a:lnTo>
                    <a:pt x="406389" y="4313650"/>
                  </a:lnTo>
                  <a:lnTo>
                    <a:pt x="363881" y="4291711"/>
                  </a:lnTo>
                  <a:lnTo>
                    <a:pt x="321746" y="4268827"/>
                  </a:lnTo>
                  <a:lnTo>
                    <a:pt x="280001" y="4244998"/>
                  </a:lnTo>
                  <a:lnTo>
                    <a:pt x="238662" y="4220227"/>
                  </a:lnTo>
                  <a:lnTo>
                    <a:pt x="197742" y="4194512"/>
                  </a:lnTo>
                  <a:lnTo>
                    <a:pt x="157259" y="4167855"/>
                  </a:lnTo>
                  <a:lnTo>
                    <a:pt x="117228" y="4140257"/>
                  </a:lnTo>
                  <a:lnTo>
                    <a:pt x="77664" y="4111718"/>
                  </a:lnTo>
                  <a:lnTo>
                    <a:pt x="38583" y="4082239"/>
                  </a:lnTo>
                  <a:lnTo>
                    <a:pt x="0" y="4051820"/>
                  </a:lnTo>
                  <a:lnTo>
                    <a:pt x="1429446" y="2278058"/>
                  </a:lnTo>
                  <a:lnTo>
                    <a:pt x="1429446" y="0"/>
                  </a:lnTo>
                  <a:lnTo>
                    <a:pt x="1478575" y="524"/>
                  </a:lnTo>
                  <a:lnTo>
                    <a:pt x="1527503" y="2094"/>
                  </a:lnTo>
                  <a:lnTo>
                    <a:pt x="1576217" y="4698"/>
                  </a:lnTo>
                  <a:lnTo>
                    <a:pt x="1624704" y="8329"/>
                  </a:lnTo>
                  <a:lnTo>
                    <a:pt x="1672952" y="12975"/>
                  </a:lnTo>
                  <a:lnTo>
                    <a:pt x="1720948" y="18629"/>
                  </a:lnTo>
                  <a:lnTo>
                    <a:pt x="1768680" y="25281"/>
                  </a:lnTo>
                  <a:lnTo>
                    <a:pt x="1816136" y="32922"/>
                  </a:lnTo>
                  <a:lnTo>
                    <a:pt x="1863303" y="41543"/>
                  </a:lnTo>
                  <a:lnTo>
                    <a:pt x="1910168" y="51133"/>
                  </a:lnTo>
                  <a:lnTo>
                    <a:pt x="1956719" y="61685"/>
                  </a:lnTo>
                  <a:lnTo>
                    <a:pt x="2002943" y="73189"/>
                  </a:lnTo>
                  <a:lnTo>
                    <a:pt x="2048828" y="85635"/>
                  </a:lnTo>
                  <a:lnTo>
                    <a:pt x="2094362" y="99014"/>
                  </a:lnTo>
                  <a:lnTo>
                    <a:pt x="2139531" y="113318"/>
                  </a:lnTo>
                  <a:lnTo>
                    <a:pt x="2184324" y="128536"/>
                  </a:lnTo>
                  <a:lnTo>
                    <a:pt x="2228727" y="144660"/>
                  </a:lnTo>
                  <a:lnTo>
                    <a:pt x="2272729" y="161680"/>
                  </a:lnTo>
                  <a:lnTo>
                    <a:pt x="2316317" y="179588"/>
                  </a:lnTo>
                  <a:lnTo>
                    <a:pt x="2359479" y="198373"/>
                  </a:lnTo>
                  <a:lnTo>
                    <a:pt x="2402201" y="218027"/>
                  </a:lnTo>
                  <a:lnTo>
                    <a:pt x="2444471" y="238540"/>
                  </a:lnTo>
                  <a:lnTo>
                    <a:pt x="2486277" y="259903"/>
                  </a:lnTo>
                  <a:lnTo>
                    <a:pt x="2527607" y="282107"/>
                  </a:lnTo>
                  <a:lnTo>
                    <a:pt x="2568447" y="305143"/>
                  </a:lnTo>
                  <a:lnTo>
                    <a:pt x="2608786" y="329001"/>
                  </a:lnTo>
                  <a:lnTo>
                    <a:pt x="2648611" y="353672"/>
                  </a:lnTo>
                  <a:lnTo>
                    <a:pt x="2687909" y="379148"/>
                  </a:lnTo>
                  <a:lnTo>
                    <a:pt x="2726668" y="405417"/>
                  </a:lnTo>
                  <a:lnTo>
                    <a:pt x="2764875" y="432473"/>
                  </a:lnTo>
                  <a:lnTo>
                    <a:pt x="2802518" y="460304"/>
                  </a:lnTo>
                  <a:lnTo>
                    <a:pt x="2839584" y="488902"/>
                  </a:lnTo>
                  <a:lnTo>
                    <a:pt x="2876061" y="518258"/>
                  </a:lnTo>
                  <a:lnTo>
                    <a:pt x="2911936" y="548363"/>
                  </a:lnTo>
                  <a:lnTo>
                    <a:pt x="2947197" y="579206"/>
                  </a:lnTo>
                  <a:lnTo>
                    <a:pt x="2981832" y="610780"/>
                  </a:lnTo>
                  <a:lnTo>
                    <a:pt x="3015827" y="643074"/>
                  </a:lnTo>
                  <a:lnTo>
                    <a:pt x="3049170" y="676080"/>
                  </a:lnTo>
                  <a:lnTo>
                    <a:pt x="3081850" y="709787"/>
                  </a:lnTo>
                  <a:lnTo>
                    <a:pt x="3113852" y="744188"/>
                  </a:lnTo>
                  <a:lnTo>
                    <a:pt x="3145166" y="779273"/>
                  </a:lnTo>
                  <a:lnTo>
                    <a:pt x="3175777" y="815032"/>
                  </a:lnTo>
                  <a:lnTo>
                    <a:pt x="3205675" y="851456"/>
                  </a:lnTo>
                  <a:lnTo>
                    <a:pt x="3234845" y="888536"/>
                  </a:lnTo>
                  <a:lnTo>
                    <a:pt x="3263277" y="926263"/>
                  </a:lnTo>
                  <a:lnTo>
                    <a:pt x="3290956" y="964627"/>
                  </a:lnTo>
                  <a:lnTo>
                    <a:pt x="3317872" y="1003620"/>
                  </a:lnTo>
                  <a:lnTo>
                    <a:pt x="3344010" y="1043231"/>
                  </a:lnTo>
                  <a:lnTo>
                    <a:pt x="3369360" y="1083453"/>
                  </a:lnTo>
                  <a:lnTo>
                    <a:pt x="3393907" y="1124274"/>
                  </a:lnTo>
                  <a:lnTo>
                    <a:pt x="3417641" y="1165688"/>
                  </a:lnTo>
                  <a:lnTo>
                    <a:pt x="3440548" y="1207683"/>
                  </a:lnTo>
                  <a:lnTo>
                    <a:pt x="3462615" y="1250251"/>
                  </a:lnTo>
                  <a:lnTo>
                    <a:pt x="3483830" y="1293382"/>
                  </a:lnTo>
                  <a:lnTo>
                    <a:pt x="3504182" y="1337068"/>
                  </a:lnTo>
                  <a:lnTo>
                    <a:pt x="3523656" y="1381299"/>
                  </a:lnTo>
                  <a:lnTo>
                    <a:pt x="3542242" y="1426065"/>
                  </a:lnTo>
                  <a:lnTo>
                    <a:pt x="3559925" y="1471358"/>
                  </a:lnTo>
                  <a:lnTo>
                    <a:pt x="3576694" y="1517169"/>
                  </a:lnTo>
                  <a:lnTo>
                    <a:pt x="3592537" y="1563487"/>
                  </a:lnTo>
                  <a:lnTo>
                    <a:pt x="3607440" y="1610304"/>
                  </a:lnTo>
                  <a:lnTo>
                    <a:pt x="3621339" y="1657429"/>
                  </a:lnTo>
                  <a:lnTo>
                    <a:pt x="3634180" y="1704668"/>
                  </a:lnTo>
                  <a:lnTo>
                    <a:pt x="3645969" y="1752005"/>
                  </a:lnTo>
                  <a:lnTo>
                    <a:pt x="3656711" y="1799427"/>
                  </a:lnTo>
                  <a:lnTo>
                    <a:pt x="3666411" y="1846917"/>
                  </a:lnTo>
                  <a:lnTo>
                    <a:pt x="3675074" y="1894463"/>
                  </a:lnTo>
                  <a:lnTo>
                    <a:pt x="3682706" y="1942048"/>
                  </a:lnTo>
                  <a:lnTo>
                    <a:pt x="3689311" y="1989659"/>
                  </a:lnTo>
                  <a:lnTo>
                    <a:pt x="3694895" y="2037281"/>
                  </a:lnTo>
                  <a:lnTo>
                    <a:pt x="3699463" y="2084898"/>
                  </a:lnTo>
                  <a:lnTo>
                    <a:pt x="3703019" y="2132497"/>
                  </a:lnTo>
                  <a:lnTo>
                    <a:pt x="3705571" y="2180063"/>
                  </a:lnTo>
                  <a:lnTo>
                    <a:pt x="3707121" y="2227581"/>
                  </a:lnTo>
                  <a:lnTo>
                    <a:pt x="3707504" y="2260305"/>
                  </a:lnTo>
                  <a:lnTo>
                    <a:pt x="3707504" y="2293809"/>
                  </a:lnTo>
                  <a:lnTo>
                    <a:pt x="3705821" y="2369700"/>
                  </a:lnTo>
                  <a:lnTo>
                    <a:pt x="3703422" y="2416880"/>
                  </a:lnTo>
                  <a:lnTo>
                    <a:pt x="3700047" y="2463938"/>
                  </a:lnTo>
                  <a:lnTo>
                    <a:pt x="3695703" y="2510860"/>
                  </a:lnTo>
                  <a:lnTo>
                    <a:pt x="3690394" y="2557632"/>
                  </a:lnTo>
                  <a:lnTo>
                    <a:pt x="3684127" y="2604238"/>
                  </a:lnTo>
                  <a:lnTo>
                    <a:pt x="3676905" y="2650665"/>
                  </a:lnTo>
                  <a:lnTo>
                    <a:pt x="3668735" y="2696897"/>
                  </a:lnTo>
                  <a:lnTo>
                    <a:pt x="3659621" y="2742920"/>
                  </a:lnTo>
                  <a:lnTo>
                    <a:pt x="3649568" y="2788719"/>
                  </a:lnTo>
                  <a:lnTo>
                    <a:pt x="3638582" y="2834279"/>
                  </a:lnTo>
                  <a:lnTo>
                    <a:pt x="3626668" y="2879586"/>
                  </a:lnTo>
                  <a:lnTo>
                    <a:pt x="3613831" y="2924625"/>
                  </a:lnTo>
                  <a:lnTo>
                    <a:pt x="3600076" y="2969382"/>
                  </a:lnTo>
                  <a:lnTo>
                    <a:pt x="3585409" y="3013841"/>
                  </a:lnTo>
                  <a:lnTo>
                    <a:pt x="3569834" y="3057989"/>
                  </a:lnTo>
                  <a:lnTo>
                    <a:pt x="3553357" y="3101809"/>
                  </a:lnTo>
                  <a:lnTo>
                    <a:pt x="3535983" y="3145289"/>
                  </a:lnTo>
                  <a:lnTo>
                    <a:pt x="3517716" y="3188413"/>
                  </a:lnTo>
                  <a:lnTo>
                    <a:pt x="3498564" y="3231166"/>
                  </a:lnTo>
                  <a:lnTo>
                    <a:pt x="3478529" y="3273534"/>
                  </a:lnTo>
                  <a:lnTo>
                    <a:pt x="3457618" y="3315502"/>
                  </a:lnTo>
                  <a:lnTo>
                    <a:pt x="3435836" y="3357056"/>
                  </a:lnTo>
                  <a:lnTo>
                    <a:pt x="3413188" y="3398180"/>
                  </a:lnTo>
                  <a:lnTo>
                    <a:pt x="3389679" y="3438861"/>
                  </a:lnTo>
                  <a:lnTo>
                    <a:pt x="3365315" y="3479083"/>
                  </a:lnTo>
                  <a:lnTo>
                    <a:pt x="3340099" y="3518832"/>
                  </a:lnTo>
                  <a:lnTo>
                    <a:pt x="3314039" y="3558093"/>
                  </a:lnTo>
                  <a:lnTo>
                    <a:pt x="3287138" y="3596851"/>
                  </a:lnTo>
                  <a:lnTo>
                    <a:pt x="3259402" y="3635092"/>
                  </a:lnTo>
                  <a:lnTo>
                    <a:pt x="3230837" y="3672802"/>
                  </a:lnTo>
                  <a:lnTo>
                    <a:pt x="3201446" y="3709964"/>
                  </a:lnTo>
                  <a:lnTo>
                    <a:pt x="3171237" y="3746566"/>
                  </a:lnTo>
                  <a:lnTo>
                    <a:pt x="3140212" y="3782592"/>
                  </a:lnTo>
                  <a:lnTo>
                    <a:pt x="3108379" y="3818027"/>
                  </a:lnTo>
                  <a:lnTo>
                    <a:pt x="3075742" y="3852857"/>
                  </a:lnTo>
                  <a:lnTo>
                    <a:pt x="3042306" y="3887067"/>
                  </a:lnTo>
                  <a:lnTo>
                    <a:pt x="3008076" y="3920643"/>
                  </a:lnTo>
                  <a:lnTo>
                    <a:pt x="2973058" y="3953570"/>
                  </a:lnTo>
                  <a:lnTo>
                    <a:pt x="2937257" y="3985832"/>
                  </a:lnTo>
                  <a:lnTo>
                    <a:pt x="2900678" y="4017417"/>
                  </a:lnTo>
                  <a:lnTo>
                    <a:pt x="2863325" y="4048308"/>
                  </a:lnTo>
                  <a:lnTo>
                    <a:pt x="2825205" y="4078491"/>
                  </a:lnTo>
                  <a:lnTo>
                    <a:pt x="2786322" y="4107952"/>
                  </a:lnTo>
                  <a:lnTo>
                    <a:pt x="2746682" y="4136675"/>
                  </a:lnTo>
                  <a:lnTo>
                    <a:pt x="2706290" y="4164647"/>
                  </a:lnTo>
                  <a:lnTo>
                    <a:pt x="2665309" y="4191749"/>
                  </a:lnTo>
                  <a:lnTo>
                    <a:pt x="2623910" y="4217873"/>
                  </a:lnTo>
                  <a:lnTo>
                    <a:pt x="2582107" y="4243020"/>
                  </a:lnTo>
                  <a:lnTo>
                    <a:pt x="2539918" y="4267190"/>
                  </a:lnTo>
                  <a:lnTo>
                    <a:pt x="2497356" y="4290385"/>
                  </a:lnTo>
                  <a:lnTo>
                    <a:pt x="2454439" y="4312604"/>
                  </a:lnTo>
                  <a:lnTo>
                    <a:pt x="2411180" y="4333849"/>
                  </a:lnTo>
                  <a:lnTo>
                    <a:pt x="2367597" y="4354120"/>
                  </a:lnTo>
                  <a:lnTo>
                    <a:pt x="2323704" y="4373417"/>
                  </a:lnTo>
                  <a:lnTo>
                    <a:pt x="2279517" y="4391742"/>
                  </a:lnTo>
                  <a:lnTo>
                    <a:pt x="2235051" y="4409095"/>
                  </a:lnTo>
                  <a:lnTo>
                    <a:pt x="2190323" y="4425477"/>
                  </a:lnTo>
                  <a:lnTo>
                    <a:pt x="2145347" y="4440888"/>
                  </a:lnTo>
                  <a:lnTo>
                    <a:pt x="2100139" y="4455329"/>
                  </a:lnTo>
                  <a:lnTo>
                    <a:pt x="2054714" y="4468801"/>
                  </a:lnTo>
                  <a:lnTo>
                    <a:pt x="2009089" y="4481304"/>
                  </a:lnTo>
                  <a:lnTo>
                    <a:pt x="1963279" y="4492839"/>
                  </a:lnTo>
                  <a:lnTo>
                    <a:pt x="1917298" y="4503407"/>
                  </a:lnTo>
                  <a:lnTo>
                    <a:pt x="1871164" y="4513007"/>
                  </a:lnTo>
                  <a:lnTo>
                    <a:pt x="1824890" y="4521642"/>
                  </a:lnTo>
                  <a:lnTo>
                    <a:pt x="1778494" y="4529311"/>
                  </a:lnTo>
                  <a:lnTo>
                    <a:pt x="1731990" y="4536016"/>
                  </a:lnTo>
                  <a:lnTo>
                    <a:pt x="1685394" y="4541756"/>
                  </a:lnTo>
                  <a:lnTo>
                    <a:pt x="1638721" y="4546532"/>
                  </a:lnTo>
                  <a:lnTo>
                    <a:pt x="1591987" y="4550346"/>
                  </a:lnTo>
                  <a:lnTo>
                    <a:pt x="1545208" y="4553197"/>
                  </a:lnTo>
                  <a:lnTo>
                    <a:pt x="1498399" y="4555087"/>
                  </a:lnTo>
                  <a:lnTo>
                    <a:pt x="1451575" y="4556016"/>
                  </a:lnTo>
                  <a:close/>
                </a:path>
              </a:pathLst>
            </a:custGeom>
            <a:solidFill>
              <a:srgbClr val="2D8BB9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5" name="object 5"/>
            <p:cNvSpPr/>
            <p:nvPr/>
          </p:nvSpPr>
          <p:spPr>
            <a:xfrm>
              <a:off x="11286943" y="2116740"/>
              <a:ext cx="2278380" cy="3381375"/>
            </a:xfrm>
            <a:custGeom>
              <a:avLst/>
              <a:gdLst/>
              <a:ahLst/>
              <a:cxnLst/>
              <a:rect l="l" t="t" r="r" b="b"/>
              <a:pathLst>
                <a:path w="2278380" h="3381375">
                  <a:moveTo>
                    <a:pt x="938981" y="3380989"/>
                  </a:moveTo>
                  <a:lnTo>
                    <a:pt x="898974" y="3351249"/>
                  </a:lnTo>
                  <a:lnTo>
                    <a:pt x="859715" y="3320712"/>
                  </a:lnTo>
                  <a:lnTo>
                    <a:pt x="821213" y="3289393"/>
                  </a:lnTo>
                  <a:lnTo>
                    <a:pt x="783476" y="3257308"/>
                  </a:lnTo>
                  <a:lnTo>
                    <a:pt x="746513" y="3224470"/>
                  </a:lnTo>
                  <a:lnTo>
                    <a:pt x="710333" y="3190895"/>
                  </a:lnTo>
                  <a:lnTo>
                    <a:pt x="674944" y="3156598"/>
                  </a:lnTo>
                  <a:lnTo>
                    <a:pt x="640355" y="3121594"/>
                  </a:lnTo>
                  <a:lnTo>
                    <a:pt x="606574" y="3085897"/>
                  </a:lnTo>
                  <a:lnTo>
                    <a:pt x="573610" y="3049523"/>
                  </a:lnTo>
                  <a:lnTo>
                    <a:pt x="541472" y="3012487"/>
                  </a:lnTo>
                  <a:lnTo>
                    <a:pt x="510167" y="2974802"/>
                  </a:lnTo>
                  <a:lnTo>
                    <a:pt x="479705" y="2936485"/>
                  </a:lnTo>
                  <a:lnTo>
                    <a:pt x="450094" y="2897550"/>
                  </a:lnTo>
                  <a:lnTo>
                    <a:pt x="421342" y="2858011"/>
                  </a:lnTo>
                  <a:lnTo>
                    <a:pt x="393459" y="2817885"/>
                  </a:lnTo>
                  <a:lnTo>
                    <a:pt x="366452" y="2777186"/>
                  </a:lnTo>
                  <a:lnTo>
                    <a:pt x="340331" y="2735928"/>
                  </a:lnTo>
                  <a:lnTo>
                    <a:pt x="315104" y="2694127"/>
                  </a:lnTo>
                  <a:lnTo>
                    <a:pt x="290779" y="2651797"/>
                  </a:lnTo>
                  <a:lnTo>
                    <a:pt x="267366" y="2608954"/>
                  </a:lnTo>
                  <a:lnTo>
                    <a:pt x="244871" y="2565612"/>
                  </a:lnTo>
                  <a:lnTo>
                    <a:pt x="223305" y="2521786"/>
                  </a:lnTo>
                  <a:lnTo>
                    <a:pt x="202676" y="2477491"/>
                  </a:lnTo>
                  <a:lnTo>
                    <a:pt x="182992" y="2432742"/>
                  </a:lnTo>
                  <a:lnTo>
                    <a:pt x="164262" y="2387554"/>
                  </a:lnTo>
                  <a:lnTo>
                    <a:pt x="146494" y="2341942"/>
                  </a:lnTo>
                  <a:lnTo>
                    <a:pt x="129697" y="2295921"/>
                  </a:lnTo>
                  <a:lnTo>
                    <a:pt x="113880" y="2249505"/>
                  </a:lnTo>
                  <a:lnTo>
                    <a:pt x="99051" y="2202709"/>
                  </a:lnTo>
                  <a:lnTo>
                    <a:pt x="85218" y="2155550"/>
                  </a:lnTo>
                  <a:lnTo>
                    <a:pt x="72391" y="2108040"/>
                  </a:lnTo>
                  <a:lnTo>
                    <a:pt x="60577" y="2060195"/>
                  </a:lnTo>
                  <a:lnTo>
                    <a:pt x="49786" y="2012031"/>
                  </a:lnTo>
                  <a:lnTo>
                    <a:pt x="40026" y="1963562"/>
                  </a:lnTo>
                  <a:lnTo>
                    <a:pt x="31305" y="1914802"/>
                  </a:lnTo>
                  <a:lnTo>
                    <a:pt x="23632" y="1865767"/>
                  </a:lnTo>
                  <a:lnTo>
                    <a:pt x="17016" y="1816472"/>
                  </a:lnTo>
                  <a:lnTo>
                    <a:pt x="11464" y="1766932"/>
                  </a:lnTo>
                  <a:lnTo>
                    <a:pt x="6997" y="1717282"/>
                  </a:lnTo>
                  <a:lnTo>
                    <a:pt x="3622" y="1667659"/>
                  </a:lnTo>
                  <a:lnTo>
                    <a:pt x="1334" y="1618081"/>
                  </a:lnTo>
                  <a:lnTo>
                    <a:pt x="129" y="1568562"/>
                  </a:lnTo>
                  <a:lnTo>
                    <a:pt x="0" y="1519120"/>
                  </a:lnTo>
                  <a:lnTo>
                    <a:pt x="941" y="1469770"/>
                  </a:lnTo>
                  <a:lnTo>
                    <a:pt x="2949" y="1420530"/>
                  </a:lnTo>
                  <a:lnTo>
                    <a:pt x="6017" y="1371415"/>
                  </a:lnTo>
                  <a:lnTo>
                    <a:pt x="10139" y="1322441"/>
                  </a:lnTo>
                  <a:lnTo>
                    <a:pt x="15311" y="1273626"/>
                  </a:lnTo>
                  <a:lnTo>
                    <a:pt x="21527" y="1224984"/>
                  </a:lnTo>
                  <a:lnTo>
                    <a:pt x="28782" y="1176534"/>
                  </a:lnTo>
                  <a:lnTo>
                    <a:pt x="37070" y="1128290"/>
                  </a:lnTo>
                  <a:lnTo>
                    <a:pt x="46386" y="1080269"/>
                  </a:lnTo>
                  <a:lnTo>
                    <a:pt x="56724" y="1032488"/>
                  </a:lnTo>
                  <a:lnTo>
                    <a:pt x="68079" y="984963"/>
                  </a:lnTo>
                  <a:lnTo>
                    <a:pt x="80445" y="937709"/>
                  </a:lnTo>
                  <a:lnTo>
                    <a:pt x="93818" y="890745"/>
                  </a:lnTo>
                  <a:lnTo>
                    <a:pt x="108191" y="844084"/>
                  </a:lnTo>
                  <a:lnTo>
                    <a:pt x="123560" y="797746"/>
                  </a:lnTo>
                  <a:lnTo>
                    <a:pt x="139919" y="751744"/>
                  </a:lnTo>
                  <a:lnTo>
                    <a:pt x="157262" y="706096"/>
                  </a:lnTo>
                  <a:lnTo>
                    <a:pt x="175584" y="660818"/>
                  </a:lnTo>
                  <a:lnTo>
                    <a:pt x="194880" y="615926"/>
                  </a:lnTo>
                  <a:lnTo>
                    <a:pt x="215145" y="571437"/>
                  </a:lnTo>
                  <a:lnTo>
                    <a:pt x="236372" y="527367"/>
                  </a:lnTo>
                  <a:lnTo>
                    <a:pt x="258557" y="483732"/>
                  </a:lnTo>
                  <a:lnTo>
                    <a:pt x="281693" y="440549"/>
                  </a:lnTo>
                  <a:lnTo>
                    <a:pt x="305777" y="397834"/>
                  </a:lnTo>
                  <a:lnTo>
                    <a:pt x="330801" y="355602"/>
                  </a:lnTo>
                  <a:lnTo>
                    <a:pt x="356761" y="313872"/>
                  </a:lnTo>
                  <a:lnTo>
                    <a:pt x="383652" y="272658"/>
                  </a:lnTo>
                  <a:lnTo>
                    <a:pt x="411468" y="231977"/>
                  </a:lnTo>
                  <a:lnTo>
                    <a:pt x="440203" y="191845"/>
                  </a:lnTo>
                  <a:lnTo>
                    <a:pt x="469853" y="152279"/>
                  </a:lnTo>
                  <a:lnTo>
                    <a:pt x="500411" y="113296"/>
                  </a:lnTo>
                  <a:lnTo>
                    <a:pt x="531873" y="74910"/>
                  </a:lnTo>
                  <a:lnTo>
                    <a:pt x="564233" y="37139"/>
                  </a:lnTo>
                  <a:lnTo>
                    <a:pt x="597485" y="0"/>
                  </a:lnTo>
                  <a:lnTo>
                    <a:pt x="2277990" y="1538001"/>
                  </a:lnTo>
                  <a:lnTo>
                    <a:pt x="938981" y="3380989"/>
                  </a:lnTo>
                  <a:close/>
                </a:path>
              </a:pathLst>
            </a:custGeom>
            <a:solidFill>
              <a:srgbClr val="48BAEC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6" name="object 6"/>
            <p:cNvSpPr/>
            <p:nvPr/>
          </p:nvSpPr>
          <p:spPr>
            <a:xfrm>
              <a:off x="11809660" y="1376683"/>
              <a:ext cx="1755775" cy="2278380"/>
            </a:xfrm>
            <a:custGeom>
              <a:avLst/>
              <a:gdLst/>
              <a:ahLst/>
              <a:cxnLst/>
              <a:rect l="l" t="t" r="r" b="b"/>
              <a:pathLst>
                <a:path w="1755775" h="2278379">
                  <a:moveTo>
                    <a:pt x="1755273" y="2278058"/>
                  </a:moveTo>
                  <a:lnTo>
                    <a:pt x="0" y="825968"/>
                  </a:lnTo>
                  <a:lnTo>
                    <a:pt x="32036" y="788089"/>
                  </a:lnTo>
                  <a:lnTo>
                    <a:pt x="64809" y="751003"/>
                  </a:lnTo>
                  <a:lnTo>
                    <a:pt x="98304" y="714718"/>
                  </a:lnTo>
                  <a:lnTo>
                    <a:pt x="132505" y="679240"/>
                  </a:lnTo>
                  <a:lnTo>
                    <a:pt x="167397" y="644577"/>
                  </a:lnTo>
                  <a:lnTo>
                    <a:pt x="202965" y="610736"/>
                  </a:lnTo>
                  <a:lnTo>
                    <a:pt x="239194" y="577724"/>
                  </a:lnTo>
                  <a:lnTo>
                    <a:pt x="276068" y="545549"/>
                  </a:lnTo>
                  <a:lnTo>
                    <a:pt x="313572" y="514217"/>
                  </a:lnTo>
                  <a:lnTo>
                    <a:pt x="351691" y="483736"/>
                  </a:lnTo>
                  <a:lnTo>
                    <a:pt x="390410" y="454113"/>
                  </a:lnTo>
                  <a:lnTo>
                    <a:pt x="429713" y="425355"/>
                  </a:lnTo>
                  <a:lnTo>
                    <a:pt x="469585" y="397469"/>
                  </a:lnTo>
                  <a:lnTo>
                    <a:pt x="510010" y="370463"/>
                  </a:lnTo>
                  <a:lnTo>
                    <a:pt x="550974" y="344344"/>
                  </a:lnTo>
                  <a:lnTo>
                    <a:pt x="592462" y="319118"/>
                  </a:lnTo>
                  <a:lnTo>
                    <a:pt x="634457" y="294793"/>
                  </a:lnTo>
                  <a:lnTo>
                    <a:pt x="676945" y="271377"/>
                  </a:lnTo>
                  <a:lnTo>
                    <a:pt x="719911" y="248876"/>
                  </a:lnTo>
                  <a:lnTo>
                    <a:pt x="763338" y="227298"/>
                  </a:lnTo>
                  <a:lnTo>
                    <a:pt x="807213" y="206650"/>
                  </a:lnTo>
                  <a:lnTo>
                    <a:pt x="851519" y="186938"/>
                  </a:lnTo>
                  <a:lnTo>
                    <a:pt x="896241" y="168171"/>
                  </a:lnTo>
                  <a:lnTo>
                    <a:pt x="941365" y="150355"/>
                  </a:lnTo>
                  <a:lnTo>
                    <a:pt x="986874" y="133497"/>
                  </a:lnTo>
                  <a:lnTo>
                    <a:pt x="1032754" y="117606"/>
                  </a:lnTo>
                  <a:lnTo>
                    <a:pt x="1078990" y="102687"/>
                  </a:lnTo>
                  <a:lnTo>
                    <a:pt x="1125565" y="88748"/>
                  </a:lnTo>
                  <a:lnTo>
                    <a:pt x="1172465" y="75796"/>
                  </a:lnTo>
                  <a:lnTo>
                    <a:pt x="1219675" y="63839"/>
                  </a:lnTo>
                  <a:lnTo>
                    <a:pt x="1267179" y="52884"/>
                  </a:lnTo>
                  <a:lnTo>
                    <a:pt x="1314962" y="42937"/>
                  </a:lnTo>
                  <a:lnTo>
                    <a:pt x="1363009" y="34007"/>
                  </a:lnTo>
                  <a:lnTo>
                    <a:pt x="1411304" y="26099"/>
                  </a:lnTo>
                  <a:lnTo>
                    <a:pt x="1459833" y="19222"/>
                  </a:lnTo>
                  <a:lnTo>
                    <a:pt x="1508579" y="13382"/>
                  </a:lnTo>
                  <a:lnTo>
                    <a:pt x="1557528" y="8588"/>
                  </a:lnTo>
                  <a:lnTo>
                    <a:pt x="1606664" y="4845"/>
                  </a:lnTo>
                  <a:lnTo>
                    <a:pt x="1655973" y="2161"/>
                  </a:lnTo>
                  <a:lnTo>
                    <a:pt x="1705438" y="543"/>
                  </a:lnTo>
                  <a:lnTo>
                    <a:pt x="1755018" y="0"/>
                  </a:lnTo>
                  <a:lnTo>
                    <a:pt x="1755273" y="2276838"/>
                  </a:lnTo>
                  <a:lnTo>
                    <a:pt x="1755273" y="2278058"/>
                  </a:lnTo>
                  <a:close/>
                </a:path>
              </a:pathLst>
            </a:custGeom>
            <a:solidFill>
              <a:srgbClr val="9DE2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0" name="object 10"/>
          <p:cNvSpPr/>
          <p:nvPr/>
        </p:nvSpPr>
        <p:spPr>
          <a:xfrm>
            <a:off x="904018" y="4836098"/>
            <a:ext cx="1236980" cy="864870"/>
          </a:xfrm>
          <a:custGeom>
            <a:avLst/>
            <a:gdLst/>
            <a:ahLst/>
            <a:cxnLst/>
            <a:rect l="l" t="t" r="r" b="b"/>
            <a:pathLst>
              <a:path w="1855470" h="1297304">
                <a:moveTo>
                  <a:pt x="31440" y="407317"/>
                </a:moveTo>
                <a:lnTo>
                  <a:pt x="17975" y="402652"/>
                </a:lnTo>
                <a:lnTo>
                  <a:pt x="6983" y="392888"/>
                </a:lnTo>
                <a:lnTo>
                  <a:pt x="686" y="379620"/>
                </a:lnTo>
                <a:lnTo>
                  <a:pt x="0" y="365411"/>
                </a:lnTo>
                <a:lnTo>
                  <a:pt x="4671" y="351966"/>
                </a:lnTo>
                <a:lnTo>
                  <a:pt x="14450" y="340990"/>
                </a:lnTo>
                <a:lnTo>
                  <a:pt x="466514" y="2452"/>
                </a:lnTo>
                <a:lnTo>
                  <a:pt x="474294" y="0"/>
                </a:lnTo>
                <a:lnTo>
                  <a:pt x="489882" y="0"/>
                </a:lnTo>
                <a:lnTo>
                  <a:pt x="497662" y="2452"/>
                </a:lnTo>
                <a:lnTo>
                  <a:pt x="766760" y="203899"/>
                </a:lnTo>
                <a:lnTo>
                  <a:pt x="519241" y="389197"/>
                </a:lnTo>
                <a:lnTo>
                  <a:pt x="73820" y="389197"/>
                </a:lnTo>
                <a:lnTo>
                  <a:pt x="58959" y="400344"/>
                </a:lnTo>
                <a:lnTo>
                  <a:pt x="45671" y="406631"/>
                </a:lnTo>
                <a:lnTo>
                  <a:pt x="31440" y="407317"/>
                </a:lnTo>
                <a:close/>
              </a:path>
              <a:path w="1855470" h="1297304">
                <a:moveTo>
                  <a:pt x="1744009" y="963619"/>
                </a:moveTo>
                <a:lnTo>
                  <a:pt x="1558432" y="963619"/>
                </a:lnTo>
                <a:lnTo>
                  <a:pt x="1558432" y="772024"/>
                </a:lnTo>
                <a:lnTo>
                  <a:pt x="1573286" y="765439"/>
                </a:lnTo>
                <a:lnTo>
                  <a:pt x="1587064" y="756843"/>
                </a:lnTo>
                <a:lnTo>
                  <a:pt x="1621805" y="715131"/>
                </a:lnTo>
                <a:lnTo>
                  <a:pt x="1632496" y="673456"/>
                </a:lnTo>
                <a:lnTo>
                  <a:pt x="1631575" y="651581"/>
                </a:lnTo>
                <a:lnTo>
                  <a:pt x="1617241" y="610436"/>
                </a:lnTo>
                <a:lnTo>
                  <a:pt x="1588153" y="578186"/>
                </a:lnTo>
                <a:lnTo>
                  <a:pt x="1088184" y="203899"/>
                </a:lnTo>
                <a:lnTo>
                  <a:pt x="1357282" y="2452"/>
                </a:lnTo>
                <a:lnTo>
                  <a:pt x="1365061" y="0"/>
                </a:lnTo>
                <a:lnTo>
                  <a:pt x="1380650" y="0"/>
                </a:lnTo>
                <a:lnTo>
                  <a:pt x="1388429" y="2452"/>
                </a:lnTo>
                <a:lnTo>
                  <a:pt x="1840494" y="340990"/>
                </a:lnTo>
                <a:lnTo>
                  <a:pt x="1850272" y="351966"/>
                </a:lnTo>
                <a:lnTo>
                  <a:pt x="1854944" y="365411"/>
                </a:lnTo>
                <a:lnTo>
                  <a:pt x="1854257" y="379620"/>
                </a:lnTo>
                <a:lnTo>
                  <a:pt x="1849712" y="389197"/>
                </a:lnTo>
                <a:lnTo>
                  <a:pt x="1781124" y="389197"/>
                </a:lnTo>
                <a:lnTo>
                  <a:pt x="1781124" y="926560"/>
                </a:lnTo>
                <a:lnTo>
                  <a:pt x="1778195" y="940949"/>
                </a:lnTo>
                <a:lnTo>
                  <a:pt x="1770221" y="952733"/>
                </a:lnTo>
                <a:lnTo>
                  <a:pt x="1758420" y="960695"/>
                </a:lnTo>
                <a:lnTo>
                  <a:pt x="1744009" y="963619"/>
                </a:lnTo>
                <a:close/>
              </a:path>
              <a:path w="1855470" h="1297304">
                <a:moveTo>
                  <a:pt x="328363" y="703793"/>
                </a:moveTo>
                <a:lnTo>
                  <a:pt x="314898" y="699128"/>
                </a:lnTo>
                <a:lnTo>
                  <a:pt x="303906" y="689364"/>
                </a:lnTo>
                <a:lnTo>
                  <a:pt x="297609" y="676096"/>
                </a:lnTo>
                <a:lnTo>
                  <a:pt x="296922" y="661887"/>
                </a:lnTo>
                <a:lnTo>
                  <a:pt x="301594" y="648442"/>
                </a:lnTo>
                <a:lnTo>
                  <a:pt x="311372" y="637467"/>
                </a:lnTo>
                <a:lnTo>
                  <a:pt x="911898" y="187749"/>
                </a:lnTo>
                <a:lnTo>
                  <a:pt x="919678" y="185297"/>
                </a:lnTo>
                <a:lnTo>
                  <a:pt x="935266" y="185297"/>
                </a:lnTo>
                <a:lnTo>
                  <a:pt x="943046" y="187749"/>
                </a:lnTo>
                <a:lnTo>
                  <a:pt x="1543571" y="637467"/>
                </a:lnTo>
                <a:lnTo>
                  <a:pt x="1553350" y="648442"/>
                </a:lnTo>
                <a:lnTo>
                  <a:pt x="1558022" y="661887"/>
                </a:lnTo>
                <a:lnTo>
                  <a:pt x="1557335" y="676096"/>
                </a:lnTo>
                <a:lnTo>
                  <a:pt x="1552790" y="685673"/>
                </a:lnTo>
                <a:lnTo>
                  <a:pt x="370742" y="685673"/>
                </a:lnTo>
                <a:lnTo>
                  <a:pt x="355882" y="696820"/>
                </a:lnTo>
                <a:lnTo>
                  <a:pt x="342593" y="703107"/>
                </a:lnTo>
                <a:lnTo>
                  <a:pt x="328363" y="703793"/>
                </a:lnTo>
                <a:close/>
              </a:path>
              <a:path w="1855470" h="1297304">
                <a:moveTo>
                  <a:pt x="296512" y="963619"/>
                </a:moveTo>
                <a:lnTo>
                  <a:pt x="110935" y="963619"/>
                </a:lnTo>
                <a:lnTo>
                  <a:pt x="96524" y="960695"/>
                </a:lnTo>
                <a:lnTo>
                  <a:pt x="84722" y="952733"/>
                </a:lnTo>
                <a:lnTo>
                  <a:pt x="76748" y="940949"/>
                </a:lnTo>
                <a:lnTo>
                  <a:pt x="73820" y="926560"/>
                </a:lnTo>
                <a:lnTo>
                  <a:pt x="73820" y="389197"/>
                </a:lnTo>
                <a:lnTo>
                  <a:pt x="519241" y="389197"/>
                </a:lnTo>
                <a:lnTo>
                  <a:pt x="266790" y="578186"/>
                </a:lnTo>
                <a:lnTo>
                  <a:pt x="250559" y="592989"/>
                </a:lnTo>
                <a:lnTo>
                  <a:pt x="237703" y="610436"/>
                </a:lnTo>
                <a:lnTo>
                  <a:pt x="228535" y="630107"/>
                </a:lnTo>
                <a:lnTo>
                  <a:pt x="223368" y="651581"/>
                </a:lnTo>
                <a:lnTo>
                  <a:pt x="222448" y="673456"/>
                </a:lnTo>
                <a:lnTo>
                  <a:pt x="225740" y="694815"/>
                </a:lnTo>
                <a:lnTo>
                  <a:pt x="244536" y="733879"/>
                </a:lnTo>
                <a:lnTo>
                  <a:pt x="281657" y="765439"/>
                </a:lnTo>
                <a:lnTo>
                  <a:pt x="296512" y="772024"/>
                </a:lnTo>
                <a:lnTo>
                  <a:pt x="296512" y="963619"/>
                </a:lnTo>
                <a:close/>
              </a:path>
              <a:path w="1855470" h="1297304">
                <a:moveTo>
                  <a:pt x="1823503" y="407317"/>
                </a:moveTo>
                <a:lnTo>
                  <a:pt x="1809273" y="406631"/>
                </a:lnTo>
                <a:lnTo>
                  <a:pt x="1795985" y="400344"/>
                </a:lnTo>
                <a:lnTo>
                  <a:pt x="1781124" y="389197"/>
                </a:lnTo>
                <a:lnTo>
                  <a:pt x="1849712" y="389197"/>
                </a:lnTo>
                <a:lnTo>
                  <a:pt x="1847960" y="392888"/>
                </a:lnTo>
                <a:lnTo>
                  <a:pt x="1836969" y="402652"/>
                </a:lnTo>
                <a:lnTo>
                  <a:pt x="1823503" y="407317"/>
                </a:lnTo>
                <a:close/>
              </a:path>
              <a:path w="1855470" h="1297304">
                <a:moveTo>
                  <a:pt x="1001702" y="1297155"/>
                </a:moveTo>
                <a:lnTo>
                  <a:pt x="407858" y="1297155"/>
                </a:lnTo>
                <a:lnTo>
                  <a:pt x="393446" y="1294231"/>
                </a:lnTo>
                <a:lnTo>
                  <a:pt x="381645" y="1286269"/>
                </a:lnTo>
                <a:lnTo>
                  <a:pt x="373671" y="1274485"/>
                </a:lnTo>
                <a:lnTo>
                  <a:pt x="370742" y="1260095"/>
                </a:lnTo>
                <a:lnTo>
                  <a:pt x="370742" y="685673"/>
                </a:lnTo>
                <a:lnTo>
                  <a:pt x="1484201" y="685673"/>
                </a:lnTo>
                <a:lnTo>
                  <a:pt x="1484201" y="815381"/>
                </a:lnTo>
                <a:lnTo>
                  <a:pt x="593434" y="815381"/>
                </a:lnTo>
                <a:lnTo>
                  <a:pt x="593434" y="1037738"/>
                </a:lnTo>
                <a:lnTo>
                  <a:pt x="1001702" y="1037738"/>
                </a:lnTo>
                <a:lnTo>
                  <a:pt x="1001702" y="1297155"/>
                </a:lnTo>
                <a:close/>
              </a:path>
              <a:path w="1855470" h="1297304">
                <a:moveTo>
                  <a:pt x="1521317" y="704203"/>
                </a:moveTo>
                <a:lnTo>
                  <a:pt x="1513523" y="704203"/>
                </a:lnTo>
                <a:lnTo>
                  <a:pt x="1505743" y="702008"/>
                </a:lnTo>
                <a:lnTo>
                  <a:pt x="1499062" y="696820"/>
                </a:lnTo>
                <a:lnTo>
                  <a:pt x="1484201" y="685673"/>
                </a:lnTo>
                <a:lnTo>
                  <a:pt x="1552790" y="685673"/>
                </a:lnTo>
                <a:lnTo>
                  <a:pt x="1551038" y="689364"/>
                </a:lnTo>
                <a:lnTo>
                  <a:pt x="1544828" y="695748"/>
                </a:lnTo>
                <a:lnTo>
                  <a:pt x="1537569" y="700397"/>
                </a:lnTo>
                <a:lnTo>
                  <a:pt x="1529614" y="703239"/>
                </a:lnTo>
                <a:lnTo>
                  <a:pt x="1521317" y="704203"/>
                </a:lnTo>
                <a:close/>
              </a:path>
              <a:path w="1855470" h="1297304">
                <a:moveTo>
                  <a:pt x="1001702" y="1037738"/>
                </a:moveTo>
                <a:lnTo>
                  <a:pt x="816126" y="1037738"/>
                </a:lnTo>
                <a:lnTo>
                  <a:pt x="816126" y="815381"/>
                </a:lnTo>
                <a:lnTo>
                  <a:pt x="1001702" y="815381"/>
                </a:lnTo>
                <a:lnTo>
                  <a:pt x="1001702" y="1037738"/>
                </a:lnTo>
                <a:close/>
              </a:path>
              <a:path w="1855470" h="1297304">
                <a:moveTo>
                  <a:pt x="1447086" y="1297155"/>
                </a:moveTo>
                <a:lnTo>
                  <a:pt x="1261510" y="1297155"/>
                </a:lnTo>
                <a:lnTo>
                  <a:pt x="1261510" y="815381"/>
                </a:lnTo>
                <a:lnTo>
                  <a:pt x="1484201" y="815381"/>
                </a:lnTo>
                <a:lnTo>
                  <a:pt x="1484201" y="1260095"/>
                </a:lnTo>
                <a:lnTo>
                  <a:pt x="1481273" y="1274485"/>
                </a:lnTo>
                <a:lnTo>
                  <a:pt x="1473299" y="1286269"/>
                </a:lnTo>
                <a:lnTo>
                  <a:pt x="1461497" y="1294231"/>
                </a:lnTo>
                <a:lnTo>
                  <a:pt x="1447086" y="1297155"/>
                </a:lnTo>
                <a:close/>
              </a:path>
            </a:pathLst>
          </a:custGeom>
          <a:solidFill>
            <a:srgbClr val="4585B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 txBox="1"/>
          <p:nvPr/>
        </p:nvSpPr>
        <p:spPr>
          <a:xfrm>
            <a:off x="2875641" y="4397597"/>
            <a:ext cx="2411730" cy="154786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9898">
              <a:lnSpc>
                <a:spcPts val="8560"/>
              </a:lnSpc>
              <a:spcBef>
                <a:spcPts val="70"/>
              </a:spcBef>
            </a:pPr>
            <a:r>
              <a:rPr sz="7534" b="1" spc="443" dirty="0">
                <a:solidFill>
                  <a:srgbClr val="FFFFFF"/>
                </a:solidFill>
                <a:latin typeface="Arial"/>
                <a:cs typeface="Arial"/>
              </a:rPr>
              <a:t>2058</a:t>
            </a:r>
            <a:endParaRPr sz="7534">
              <a:latin typeface="Arial"/>
              <a:cs typeface="Arial"/>
            </a:endParaRPr>
          </a:p>
          <a:p>
            <a:pPr marL="8467">
              <a:lnSpc>
                <a:spcPts val="3360"/>
              </a:lnSpc>
            </a:pPr>
            <a:r>
              <a:rPr sz="3200" b="1" spc="197" dirty="0">
                <a:solidFill>
                  <a:srgbClr val="FFFFFF"/>
                </a:solidFill>
                <a:latin typeface="Trebuchet MS"/>
                <a:cs typeface="Trebuchet MS"/>
              </a:rPr>
              <a:t>households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77333" y="773475"/>
            <a:ext cx="4580467" cy="2940121"/>
          </a:xfrm>
          <a:prstGeom prst="rect">
            <a:avLst/>
          </a:prstGeom>
        </p:spPr>
        <p:txBody>
          <a:bodyPr vert="horz" wrap="square" lIns="0" tIns="206587" rIns="0" bIns="0" rtlCol="0" anchor="ctr">
            <a:spAutoFit/>
          </a:bodyPr>
          <a:lstStyle/>
          <a:p>
            <a:pPr marL="8467" marR="3387">
              <a:lnSpc>
                <a:spcPts val="7080"/>
              </a:lnSpc>
              <a:spcBef>
                <a:spcPts val="1627"/>
              </a:spcBef>
            </a:pPr>
            <a:r>
              <a:rPr sz="7200" spc="187" dirty="0"/>
              <a:t>SOCIAL </a:t>
            </a:r>
            <a:r>
              <a:rPr sz="7200" spc="223" dirty="0"/>
              <a:t>HOUSING </a:t>
            </a:r>
            <a:r>
              <a:rPr sz="7200" spc="-117" dirty="0"/>
              <a:t>REGISTER</a:t>
            </a:r>
            <a:endParaRPr sz="72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DE56F4-D589-CC7B-1984-8FF889A67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158781"/>
            <a:ext cx="5800725" cy="23717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792" y="3308959"/>
            <a:ext cx="1018963" cy="2460413"/>
          </a:xfrm>
          <a:custGeom>
            <a:avLst/>
            <a:gdLst/>
            <a:ahLst/>
            <a:cxnLst/>
            <a:rect l="l" t="t" r="r" b="b"/>
            <a:pathLst>
              <a:path w="1528445" h="3690620">
                <a:moveTo>
                  <a:pt x="1527822" y="2915805"/>
                </a:moveTo>
                <a:lnTo>
                  <a:pt x="1516735" y="2840329"/>
                </a:lnTo>
                <a:lnTo>
                  <a:pt x="1505839" y="2796222"/>
                </a:lnTo>
                <a:lnTo>
                  <a:pt x="1492059" y="2753207"/>
                </a:lnTo>
                <a:lnTo>
                  <a:pt x="1475486" y="2711373"/>
                </a:lnTo>
                <a:lnTo>
                  <a:pt x="1456232" y="2670822"/>
                </a:lnTo>
                <a:lnTo>
                  <a:pt x="1434401" y="2631643"/>
                </a:lnTo>
                <a:lnTo>
                  <a:pt x="1410081" y="2593924"/>
                </a:lnTo>
                <a:lnTo>
                  <a:pt x="1383372" y="2557767"/>
                </a:lnTo>
                <a:lnTo>
                  <a:pt x="1354391" y="2523261"/>
                </a:lnTo>
                <a:lnTo>
                  <a:pt x="1323225" y="2490495"/>
                </a:lnTo>
                <a:lnTo>
                  <a:pt x="1289989" y="2459583"/>
                </a:lnTo>
                <a:lnTo>
                  <a:pt x="1254760" y="2430602"/>
                </a:lnTo>
                <a:lnTo>
                  <a:pt x="1217663" y="2403640"/>
                </a:lnTo>
                <a:lnTo>
                  <a:pt x="1178788" y="2378811"/>
                </a:lnTo>
                <a:lnTo>
                  <a:pt x="1138224" y="2356193"/>
                </a:lnTo>
                <a:lnTo>
                  <a:pt x="1096098" y="2335885"/>
                </a:lnTo>
                <a:lnTo>
                  <a:pt x="1052487" y="2317978"/>
                </a:lnTo>
                <a:lnTo>
                  <a:pt x="1007516" y="2302560"/>
                </a:lnTo>
                <a:lnTo>
                  <a:pt x="961263" y="2289746"/>
                </a:lnTo>
                <a:lnTo>
                  <a:pt x="913841" y="2279612"/>
                </a:lnTo>
                <a:lnTo>
                  <a:pt x="865339" y="2272258"/>
                </a:lnTo>
                <a:lnTo>
                  <a:pt x="815873" y="2267788"/>
                </a:lnTo>
                <a:lnTo>
                  <a:pt x="765543" y="2266264"/>
                </a:lnTo>
                <a:lnTo>
                  <a:pt x="715213" y="2267788"/>
                </a:lnTo>
                <a:lnTo>
                  <a:pt x="665746" y="2272258"/>
                </a:lnTo>
                <a:lnTo>
                  <a:pt x="617245" y="2279612"/>
                </a:lnTo>
                <a:lnTo>
                  <a:pt x="569823" y="2289746"/>
                </a:lnTo>
                <a:lnTo>
                  <a:pt x="523570" y="2302560"/>
                </a:lnTo>
                <a:lnTo>
                  <a:pt x="478599" y="2317978"/>
                </a:lnTo>
                <a:lnTo>
                  <a:pt x="434987" y="2335885"/>
                </a:lnTo>
                <a:lnTo>
                  <a:pt x="392861" y="2356193"/>
                </a:lnTo>
                <a:lnTo>
                  <a:pt x="352310" y="2378811"/>
                </a:lnTo>
                <a:lnTo>
                  <a:pt x="313423" y="2403640"/>
                </a:lnTo>
                <a:lnTo>
                  <a:pt x="276326" y="2430602"/>
                </a:lnTo>
                <a:lnTo>
                  <a:pt x="241096" y="2459583"/>
                </a:lnTo>
                <a:lnTo>
                  <a:pt x="207860" y="2490495"/>
                </a:lnTo>
                <a:lnTo>
                  <a:pt x="176695" y="2523261"/>
                </a:lnTo>
                <a:lnTo>
                  <a:pt x="147713" y="2557767"/>
                </a:lnTo>
                <a:lnTo>
                  <a:pt x="121005" y="2593924"/>
                </a:lnTo>
                <a:lnTo>
                  <a:pt x="96685" y="2631643"/>
                </a:lnTo>
                <a:lnTo>
                  <a:pt x="74853" y="2670822"/>
                </a:lnTo>
                <a:lnTo>
                  <a:pt x="55600" y="2711373"/>
                </a:lnTo>
                <a:lnTo>
                  <a:pt x="39039" y="2753207"/>
                </a:lnTo>
                <a:lnTo>
                  <a:pt x="25247" y="2796222"/>
                </a:lnTo>
                <a:lnTo>
                  <a:pt x="14363" y="2840329"/>
                </a:lnTo>
                <a:lnTo>
                  <a:pt x="6451" y="2885440"/>
                </a:lnTo>
                <a:lnTo>
                  <a:pt x="1638" y="2931439"/>
                </a:lnTo>
                <a:lnTo>
                  <a:pt x="0" y="2978251"/>
                </a:lnTo>
                <a:lnTo>
                  <a:pt x="1638" y="3025063"/>
                </a:lnTo>
                <a:lnTo>
                  <a:pt x="6451" y="3071063"/>
                </a:lnTo>
                <a:lnTo>
                  <a:pt x="14363" y="3116173"/>
                </a:lnTo>
                <a:lnTo>
                  <a:pt x="25247" y="3160280"/>
                </a:lnTo>
                <a:lnTo>
                  <a:pt x="39039" y="3203295"/>
                </a:lnTo>
                <a:lnTo>
                  <a:pt x="55600" y="3245129"/>
                </a:lnTo>
                <a:lnTo>
                  <a:pt x="74853" y="3285680"/>
                </a:lnTo>
                <a:lnTo>
                  <a:pt x="96685" y="3324860"/>
                </a:lnTo>
                <a:lnTo>
                  <a:pt x="121005" y="3362579"/>
                </a:lnTo>
                <a:lnTo>
                  <a:pt x="147713" y="3398736"/>
                </a:lnTo>
                <a:lnTo>
                  <a:pt x="176695" y="3433241"/>
                </a:lnTo>
                <a:lnTo>
                  <a:pt x="207860" y="3466007"/>
                </a:lnTo>
                <a:lnTo>
                  <a:pt x="241096" y="3496919"/>
                </a:lnTo>
                <a:lnTo>
                  <a:pt x="276326" y="3525901"/>
                </a:lnTo>
                <a:lnTo>
                  <a:pt x="313423" y="3552863"/>
                </a:lnTo>
                <a:lnTo>
                  <a:pt x="352310" y="3577691"/>
                </a:lnTo>
                <a:lnTo>
                  <a:pt x="392861" y="3600310"/>
                </a:lnTo>
                <a:lnTo>
                  <a:pt x="434987" y="3620617"/>
                </a:lnTo>
                <a:lnTo>
                  <a:pt x="478599" y="3638524"/>
                </a:lnTo>
                <a:lnTo>
                  <a:pt x="523570" y="3653929"/>
                </a:lnTo>
                <a:lnTo>
                  <a:pt x="569823" y="3666756"/>
                </a:lnTo>
                <a:lnTo>
                  <a:pt x="617245" y="3676878"/>
                </a:lnTo>
                <a:lnTo>
                  <a:pt x="665746" y="3684232"/>
                </a:lnTo>
                <a:lnTo>
                  <a:pt x="715213" y="3688715"/>
                </a:lnTo>
                <a:lnTo>
                  <a:pt x="765543" y="3690226"/>
                </a:lnTo>
                <a:lnTo>
                  <a:pt x="815873" y="3688715"/>
                </a:lnTo>
                <a:lnTo>
                  <a:pt x="865339" y="3684232"/>
                </a:lnTo>
                <a:lnTo>
                  <a:pt x="913841" y="3676878"/>
                </a:lnTo>
                <a:lnTo>
                  <a:pt x="961263" y="3666756"/>
                </a:lnTo>
                <a:lnTo>
                  <a:pt x="1007516" y="3653929"/>
                </a:lnTo>
                <a:lnTo>
                  <a:pt x="1052487" y="3638524"/>
                </a:lnTo>
                <a:lnTo>
                  <a:pt x="1096098" y="3620617"/>
                </a:lnTo>
                <a:lnTo>
                  <a:pt x="1138224" y="3600310"/>
                </a:lnTo>
                <a:lnTo>
                  <a:pt x="1178788" y="3577691"/>
                </a:lnTo>
                <a:lnTo>
                  <a:pt x="1217663" y="3552863"/>
                </a:lnTo>
                <a:lnTo>
                  <a:pt x="1254760" y="3525901"/>
                </a:lnTo>
                <a:lnTo>
                  <a:pt x="1289989" y="3496919"/>
                </a:lnTo>
                <a:lnTo>
                  <a:pt x="1323225" y="3466007"/>
                </a:lnTo>
                <a:lnTo>
                  <a:pt x="1354391" y="3433241"/>
                </a:lnTo>
                <a:lnTo>
                  <a:pt x="1383372" y="3398736"/>
                </a:lnTo>
                <a:lnTo>
                  <a:pt x="1410081" y="3362579"/>
                </a:lnTo>
                <a:lnTo>
                  <a:pt x="1434401" y="3324860"/>
                </a:lnTo>
                <a:lnTo>
                  <a:pt x="1456232" y="3285680"/>
                </a:lnTo>
                <a:lnTo>
                  <a:pt x="1475486" y="3245129"/>
                </a:lnTo>
                <a:lnTo>
                  <a:pt x="1492059" y="3203295"/>
                </a:lnTo>
                <a:lnTo>
                  <a:pt x="1505839" y="3160280"/>
                </a:lnTo>
                <a:lnTo>
                  <a:pt x="1516735" y="3116173"/>
                </a:lnTo>
                <a:lnTo>
                  <a:pt x="1524635" y="3071063"/>
                </a:lnTo>
                <a:lnTo>
                  <a:pt x="1527822" y="3040697"/>
                </a:lnTo>
                <a:lnTo>
                  <a:pt x="1527822" y="2915805"/>
                </a:lnTo>
                <a:close/>
              </a:path>
              <a:path w="1528445" h="3690620">
                <a:moveTo>
                  <a:pt x="1527822" y="649541"/>
                </a:moveTo>
                <a:lnTo>
                  <a:pt x="1516735" y="574065"/>
                </a:lnTo>
                <a:lnTo>
                  <a:pt x="1505839" y="529958"/>
                </a:lnTo>
                <a:lnTo>
                  <a:pt x="1492059" y="486943"/>
                </a:lnTo>
                <a:lnTo>
                  <a:pt x="1475486" y="445109"/>
                </a:lnTo>
                <a:lnTo>
                  <a:pt x="1456232" y="404558"/>
                </a:lnTo>
                <a:lnTo>
                  <a:pt x="1434401" y="365366"/>
                </a:lnTo>
                <a:lnTo>
                  <a:pt x="1410081" y="327647"/>
                </a:lnTo>
                <a:lnTo>
                  <a:pt x="1383372" y="291490"/>
                </a:lnTo>
                <a:lnTo>
                  <a:pt x="1354391" y="256984"/>
                </a:lnTo>
                <a:lnTo>
                  <a:pt x="1323225" y="224231"/>
                </a:lnTo>
                <a:lnTo>
                  <a:pt x="1289989" y="193306"/>
                </a:lnTo>
                <a:lnTo>
                  <a:pt x="1254760" y="164325"/>
                </a:lnTo>
                <a:lnTo>
                  <a:pt x="1217663" y="137375"/>
                </a:lnTo>
                <a:lnTo>
                  <a:pt x="1178788" y="112534"/>
                </a:lnTo>
                <a:lnTo>
                  <a:pt x="1138224" y="89916"/>
                </a:lnTo>
                <a:lnTo>
                  <a:pt x="1096098" y="69608"/>
                </a:lnTo>
                <a:lnTo>
                  <a:pt x="1052487" y="51701"/>
                </a:lnTo>
                <a:lnTo>
                  <a:pt x="1007516" y="36296"/>
                </a:lnTo>
                <a:lnTo>
                  <a:pt x="961263" y="23482"/>
                </a:lnTo>
                <a:lnTo>
                  <a:pt x="913841" y="13347"/>
                </a:lnTo>
                <a:lnTo>
                  <a:pt x="865339" y="5994"/>
                </a:lnTo>
                <a:lnTo>
                  <a:pt x="815873" y="1511"/>
                </a:lnTo>
                <a:lnTo>
                  <a:pt x="765543" y="0"/>
                </a:lnTo>
                <a:lnTo>
                  <a:pt x="715213" y="1511"/>
                </a:lnTo>
                <a:lnTo>
                  <a:pt x="665746" y="5994"/>
                </a:lnTo>
                <a:lnTo>
                  <a:pt x="617245" y="13347"/>
                </a:lnTo>
                <a:lnTo>
                  <a:pt x="569823" y="23482"/>
                </a:lnTo>
                <a:lnTo>
                  <a:pt x="523570" y="36296"/>
                </a:lnTo>
                <a:lnTo>
                  <a:pt x="478599" y="51701"/>
                </a:lnTo>
                <a:lnTo>
                  <a:pt x="434987" y="69608"/>
                </a:lnTo>
                <a:lnTo>
                  <a:pt x="392861" y="89916"/>
                </a:lnTo>
                <a:lnTo>
                  <a:pt x="352310" y="112534"/>
                </a:lnTo>
                <a:lnTo>
                  <a:pt x="313423" y="137375"/>
                </a:lnTo>
                <a:lnTo>
                  <a:pt x="276326" y="164325"/>
                </a:lnTo>
                <a:lnTo>
                  <a:pt x="241096" y="193306"/>
                </a:lnTo>
                <a:lnTo>
                  <a:pt x="207860" y="224231"/>
                </a:lnTo>
                <a:lnTo>
                  <a:pt x="176695" y="256984"/>
                </a:lnTo>
                <a:lnTo>
                  <a:pt x="147713" y="291490"/>
                </a:lnTo>
                <a:lnTo>
                  <a:pt x="121005" y="327647"/>
                </a:lnTo>
                <a:lnTo>
                  <a:pt x="96685" y="365366"/>
                </a:lnTo>
                <a:lnTo>
                  <a:pt x="74853" y="404558"/>
                </a:lnTo>
                <a:lnTo>
                  <a:pt x="55600" y="445109"/>
                </a:lnTo>
                <a:lnTo>
                  <a:pt x="39039" y="486943"/>
                </a:lnTo>
                <a:lnTo>
                  <a:pt x="25247" y="529958"/>
                </a:lnTo>
                <a:lnTo>
                  <a:pt x="14363" y="574065"/>
                </a:lnTo>
                <a:lnTo>
                  <a:pt x="6451" y="619163"/>
                </a:lnTo>
                <a:lnTo>
                  <a:pt x="1638" y="665162"/>
                </a:lnTo>
                <a:lnTo>
                  <a:pt x="0" y="711987"/>
                </a:lnTo>
                <a:lnTo>
                  <a:pt x="1638" y="758799"/>
                </a:lnTo>
                <a:lnTo>
                  <a:pt x="6451" y="804799"/>
                </a:lnTo>
                <a:lnTo>
                  <a:pt x="14363" y="849896"/>
                </a:lnTo>
                <a:lnTo>
                  <a:pt x="25247" y="894003"/>
                </a:lnTo>
                <a:lnTo>
                  <a:pt x="39039" y="937018"/>
                </a:lnTo>
                <a:lnTo>
                  <a:pt x="55600" y="978852"/>
                </a:lnTo>
                <a:lnTo>
                  <a:pt x="74853" y="1019403"/>
                </a:lnTo>
                <a:lnTo>
                  <a:pt x="96685" y="1058595"/>
                </a:lnTo>
                <a:lnTo>
                  <a:pt x="121005" y="1096314"/>
                </a:lnTo>
                <a:lnTo>
                  <a:pt x="147713" y="1132471"/>
                </a:lnTo>
                <a:lnTo>
                  <a:pt x="176695" y="1166977"/>
                </a:lnTo>
                <a:lnTo>
                  <a:pt x="207860" y="1199730"/>
                </a:lnTo>
                <a:lnTo>
                  <a:pt x="241096" y="1230655"/>
                </a:lnTo>
                <a:lnTo>
                  <a:pt x="276326" y="1259636"/>
                </a:lnTo>
                <a:lnTo>
                  <a:pt x="313423" y="1286586"/>
                </a:lnTo>
                <a:lnTo>
                  <a:pt x="352310" y="1311427"/>
                </a:lnTo>
                <a:lnTo>
                  <a:pt x="392861" y="1334046"/>
                </a:lnTo>
                <a:lnTo>
                  <a:pt x="434987" y="1354353"/>
                </a:lnTo>
                <a:lnTo>
                  <a:pt x="478599" y="1372260"/>
                </a:lnTo>
                <a:lnTo>
                  <a:pt x="523570" y="1387665"/>
                </a:lnTo>
                <a:lnTo>
                  <a:pt x="569823" y="1400479"/>
                </a:lnTo>
                <a:lnTo>
                  <a:pt x="617245" y="1410614"/>
                </a:lnTo>
                <a:lnTo>
                  <a:pt x="665746" y="1417967"/>
                </a:lnTo>
                <a:lnTo>
                  <a:pt x="715213" y="1422450"/>
                </a:lnTo>
                <a:lnTo>
                  <a:pt x="765543" y="1423962"/>
                </a:lnTo>
                <a:lnTo>
                  <a:pt x="815873" y="1422450"/>
                </a:lnTo>
                <a:lnTo>
                  <a:pt x="865339" y="1417967"/>
                </a:lnTo>
                <a:lnTo>
                  <a:pt x="913841" y="1410614"/>
                </a:lnTo>
                <a:lnTo>
                  <a:pt x="961263" y="1400479"/>
                </a:lnTo>
                <a:lnTo>
                  <a:pt x="1007516" y="1387665"/>
                </a:lnTo>
                <a:lnTo>
                  <a:pt x="1052487" y="1372260"/>
                </a:lnTo>
                <a:lnTo>
                  <a:pt x="1096098" y="1354353"/>
                </a:lnTo>
                <a:lnTo>
                  <a:pt x="1138224" y="1334046"/>
                </a:lnTo>
                <a:lnTo>
                  <a:pt x="1178788" y="1311427"/>
                </a:lnTo>
                <a:lnTo>
                  <a:pt x="1217663" y="1286586"/>
                </a:lnTo>
                <a:lnTo>
                  <a:pt x="1254760" y="1259636"/>
                </a:lnTo>
                <a:lnTo>
                  <a:pt x="1289989" y="1230655"/>
                </a:lnTo>
                <a:lnTo>
                  <a:pt x="1323225" y="1199730"/>
                </a:lnTo>
                <a:lnTo>
                  <a:pt x="1354391" y="1166977"/>
                </a:lnTo>
                <a:lnTo>
                  <a:pt x="1383372" y="1132471"/>
                </a:lnTo>
                <a:lnTo>
                  <a:pt x="1410081" y="1096314"/>
                </a:lnTo>
                <a:lnTo>
                  <a:pt x="1434401" y="1058595"/>
                </a:lnTo>
                <a:lnTo>
                  <a:pt x="1456232" y="1019403"/>
                </a:lnTo>
                <a:lnTo>
                  <a:pt x="1475486" y="978852"/>
                </a:lnTo>
                <a:lnTo>
                  <a:pt x="1492059" y="937018"/>
                </a:lnTo>
                <a:lnTo>
                  <a:pt x="1505839" y="894003"/>
                </a:lnTo>
                <a:lnTo>
                  <a:pt x="1516735" y="849896"/>
                </a:lnTo>
                <a:lnTo>
                  <a:pt x="1524635" y="804799"/>
                </a:lnTo>
                <a:lnTo>
                  <a:pt x="1527822" y="774420"/>
                </a:lnTo>
                <a:lnTo>
                  <a:pt x="1527822" y="6495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7412" y="360034"/>
            <a:ext cx="3986953" cy="1347378"/>
          </a:xfrm>
          <a:prstGeom prst="rect">
            <a:avLst/>
          </a:prstGeom>
        </p:spPr>
        <p:txBody>
          <a:bodyPr vert="horz" wrap="square" lIns="0" tIns="140547" rIns="0" bIns="0" rtlCol="0" anchor="ctr">
            <a:spAutoFit/>
          </a:bodyPr>
          <a:lstStyle/>
          <a:p>
            <a:pPr marL="8467" marR="3387">
              <a:lnSpc>
                <a:spcPts val="4700"/>
              </a:lnSpc>
              <a:spcBef>
                <a:spcPts val="1107"/>
              </a:spcBef>
            </a:pPr>
            <a:r>
              <a:rPr sz="4800" spc="453" dirty="0">
                <a:latin typeface="Trebuchet MS"/>
                <a:cs typeface="Trebuchet MS"/>
              </a:rPr>
              <a:t>EMERGENCY </a:t>
            </a:r>
            <a:r>
              <a:rPr sz="4800" spc="463" dirty="0">
                <a:latin typeface="Trebuchet MS"/>
                <a:cs typeface="Trebuchet MS"/>
              </a:rPr>
              <a:t>HOUSING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63554" y="361046"/>
            <a:ext cx="4758689" cy="1347378"/>
          </a:xfrm>
          <a:prstGeom prst="rect">
            <a:avLst/>
          </a:prstGeom>
        </p:spPr>
        <p:txBody>
          <a:bodyPr vert="horz" wrap="square" lIns="0" tIns="140547" rIns="0" bIns="0" rtlCol="0">
            <a:spAutoFit/>
          </a:bodyPr>
          <a:lstStyle/>
          <a:p>
            <a:pPr marL="8467" marR="3387">
              <a:lnSpc>
                <a:spcPts val="4700"/>
              </a:lnSpc>
              <a:spcBef>
                <a:spcPts val="1107"/>
              </a:spcBef>
            </a:pPr>
            <a:r>
              <a:rPr sz="4800" b="1" spc="390" dirty="0">
                <a:solidFill>
                  <a:srgbClr val="4585B0"/>
                </a:solidFill>
                <a:latin typeface="Trebuchet MS"/>
                <a:cs typeface="Trebuchet MS"/>
              </a:rPr>
              <a:t>TRANSITIONAL </a:t>
            </a:r>
            <a:r>
              <a:rPr sz="4800" b="1" spc="463" dirty="0">
                <a:solidFill>
                  <a:srgbClr val="4585B0"/>
                </a:solidFill>
                <a:latin typeface="Trebuchet MS"/>
                <a:cs typeface="Trebuchet MS"/>
              </a:rPr>
              <a:t>HOUSING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7333" y="2352933"/>
            <a:ext cx="4041140" cy="409513"/>
          </a:xfrm>
          <a:prstGeom prst="rect">
            <a:avLst/>
          </a:prstGeom>
        </p:spPr>
        <p:txBody>
          <a:bodyPr vert="horz" wrap="square" lIns="0" tIns="9313" rIns="0" bIns="0" rtlCol="0">
            <a:spAutoFit/>
          </a:bodyPr>
          <a:lstStyle/>
          <a:p>
            <a:pPr marL="8467">
              <a:spcBef>
                <a:spcPts val="73"/>
              </a:spcBef>
            </a:pPr>
            <a:r>
              <a:rPr sz="2600" b="1" spc="173" dirty="0">
                <a:solidFill>
                  <a:srgbClr val="FFFFFF"/>
                </a:solidFill>
                <a:latin typeface="Trebuchet MS"/>
                <a:cs typeface="Trebuchet MS"/>
              </a:rPr>
              <a:t>JANUARY</a:t>
            </a:r>
            <a:r>
              <a:rPr sz="2600" b="1" spc="-15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b="1" spc="21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600" b="1" spc="-15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b="1" spc="287" dirty="0">
                <a:solidFill>
                  <a:srgbClr val="FFFFFF"/>
                </a:solidFill>
                <a:latin typeface="Trebuchet MS"/>
                <a:cs typeface="Trebuchet MS"/>
              </a:rPr>
              <a:t>MARCH</a:t>
            </a:r>
            <a:r>
              <a:rPr sz="2600" b="1" spc="-15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b="1" spc="-13" dirty="0">
                <a:solidFill>
                  <a:srgbClr val="FFFFFF"/>
                </a:solidFill>
                <a:latin typeface="Trebuchet MS"/>
                <a:cs typeface="Trebuchet MS"/>
              </a:rPr>
              <a:t>2023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9974" y="3469605"/>
            <a:ext cx="752263" cy="579218"/>
          </a:xfrm>
          <a:prstGeom prst="rect">
            <a:avLst/>
          </a:prstGeom>
        </p:spPr>
        <p:txBody>
          <a:bodyPr vert="horz" wrap="square" lIns="0" tIns="9736" rIns="0" bIns="0" rtlCol="0">
            <a:spAutoFit/>
          </a:bodyPr>
          <a:lstStyle/>
          <a:p>
            <a:pPr marL="8467">
              <a:spcBef>
                <a:spcPts val="76"/>
              </a:spcBef>
            </a:pPr>
            <a:r>
              <a:rPr sz="3700" b="1" spc="-270" dirty="0">
                <a:solidFill>
                  <a:srgbClr val="4585B0"/>
                </a:solidFill>
                <a:latin typeface="Trebuchet MS"/>
                <a:cs typeface="Trebuchet MS"/>
              </a:rPr>
              <a:t>321</a:t>
            </a:r>
            <a:endParaRPr sz="37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57630" y="3565136"/>
            <a:ext cx="1987973" cy="41671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467">
              <a:spcBef>
                <a:spcPts val="90"/>
              </a:spcBef>
            </a:pPr>
            <a:r>
              <a:rPr sz="2633" spc="240" dirty="0">
                <a:solidFill>
                  <a:srgbClr val="FFFFFF"/>
                </a:solidFill>
                <a:latin typeface="Trebuchet MS"/>
                <a:cs typeface="Trebuchet MS"/>
              </a:rPr>
              <a:t>households</a:t>
            </a:r>
            <a:endParaRPr sz="2633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4790" y="4981048"/>
            <a:ext cx="768773" cy="579218"/>
          </a:xfrm>
          <a:prstGeom prst="rect">
            <a:avLst/>
          </a:prstGeom>
        </p:spPr>
        <p:txBody>
          <a:bodyPr vert="horz" wrap="square" lIns="0" tIns="9736" rIns="0" bIns="0" rtlCol="0">
            <a:spAutoFit/>
          </a:bodyPr>
          <a:lstStyle/>
          <a:p>
            <a:pPr marL="8467">
              <a:spcBef>
                <a:spcPts val="76"/>
              </a:spcBef>
            </a:pPr>
            <a:r>
              <a:rPr sz="3700" b="1" spc="-227" dirty="0">
                <a:solidFill>
                  <a:srgbClr val="4585B0"/>
                </a:solidFill>
                <a:latin typeface="Trebuchet MS"/>
                <a:cs typeface="Trebuchet MS"/>
              </a:rPr>
              <a:t>183</a:t>
            </a:r>
            <a:endParaRPr sz="37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30780" y="4911146"/>
            <a:ext cx="3466677" cy="8581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8467" marR="3387">
              <a:lnSpc>
                <a:spcPct val="109200"/>
              </a:lnSpc>
              <a:spcBef>
                <a:spcPts val="60"/>
              </a:spcBef>
            </a:pPr>
            <a:r>
              <a:rPr sz="2633" spc="237" dirty="0">
                <a:solidFill>
                  <a:srgbClr val="FFFFFF"/>
                </a:solidFill>
                <a:latin typeface="Trebuchet MS"/>
                <a:cs typeface="Trebuchet MS"/>
              </a:rPr>
              <a:t>households </a:t>
            </a:r>
            <a:r>
              <a:rPr lang="en-US" sz="2633" spc="289" dirty="0">
                <a:solidFill>
                  <a:srgbClr val="FFFFFF"/>
                </a:solidFill>
                <a:latin typeface="Trebuchet MS"/>
                <a:cs typeface="Trebuchet MS"/>
              </a:rPr>
              <a:t>with </a:t>
            </a:r>
            <a:r>
              <a:rPr sz="2633" spc="150" dirty="0">
                <a:solidFill>
                  <a:srgbClr val="FFFFFF"/>
                </a:solidFill>
                <a:latin typeface="Trebuchet MS"/>
                <a:cs typeface="Trebuchet MS"/>
              </a:rPr>
              <a:t>children</a:t>
            </a:r>
            <a:r>
              <a:rPr lang="en-US" sz="2633" spc="150" dirty="0">
                <a:solidFill>
                  <a:srgbClr val="FFFFFF"/>
                </a:solidFill>
                <a:latin typeface="Trebuchet MS"/>
                <a:cs typeface="Trebuchet MS"/>
              </a:rPr>
              <a:t> (315)</a:t>
            </a:r>
            <a:endParaRPr sz="2633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772021" y="2409403"/>
            <a:ext cx="1159933" cy="1081193"/>
          </a:xfrm>
          <a:custGeom>
            <a:avLst/>
            <a:gdLst/>
            <a:ahLst/>
            <a:cxnLst/>
            <a:rect l="l" t="t" r="r" b="b"/>
            <a:pathLst>
              <a:path w="1739900" h="1621789">
                <a:moveTo>
                  <a:pt x="871794" y="1621607"/>
                </a:moveTo>
                <a:lnTo>
                  <a:pt x="822323" y="1620324"/>
                </a:lnTo>
                <a:lnTo>
                  <a:pt x="773576" y="1616519"/>
                </a:lnTo>
                <a:lnTo>
                  <a:pt x="725627" y="1610261"/>
                </a:lnTo>
                <a:lnTo>
                  <a:pt x="678549" y="1601619"/>
                </a:lnTo>
                <a:lnTo>
                  <a:pt x="632416" y="1590660"/>
                </a:lnTo>
                <a:lnTo>
                  <a:pt x="587301" y="1577454"/>
                </a:lnTo>
                <a:lnTo>
                  <a:pt x="543278" y="1562069"/>
                </a:lnTo>
                <a:lnTo>
                  <a:pt x="500421" y="1544573"/>
                </a:lnTo>
                <a:lnTo>
                  <a:pt x="458803" y="1525035"/>
                </a:lnTo>
                <a:lnTo>
                  <a:pt x="418498" y="1503523"/>
                </a:lnTo>
                <a:lnTo>
                  <a:pt x="379578" y="1480106"/>
                </a:lnTo>
                <a:lnTo>
                  <a:pt x="342119" y="1454851"/>
                </a:lnTo>
                <a:lnTo>
                  <a:pt x="306194" y="1427829"/>
                </a:lnTo>
                <a:lnTo>
                  <a:pt x="271875" y="1399106"/>
                </a:lnTo>
                <a:lnTo>
                  <a:pt x="239238" y="1368751"/>
                </a:lnTo>
                <a:lnTo>
                  <a:pt x="208354" y="1336834"/>
                </a:lnTo>
                <a:lnTo>
                  <a:pt x="179299" y="1303422"/>
                </a:lnTo>
                <a:lnTo>
                  <a:pt x="152145" y="1268583"/>
                </a:lnTo>
                <a:lnTo>
                  <a:pt x="126966" y="1232387"/>
                </a:lnTo>
                <a:lnTo>
                  <a:pt x="103836" y="1194901"/>
                </a:lnTo>
                <a:lnTo>
                  <a:pt x="82828" y="1156195"/>
                </a:lnTo>
                <a:lnTo>
                  <a:pt x="64016" y="1116336"/>
                </a:lnTo>
                <a:lnTo>
                  <a:pt x="47474" y="1075393"/>
                </a:lnTo>
                <a:lnTo>
                  <a:pt x="33274" y="1033434"/>
                </a:lnTo>
                <a:lnTo>
                  <a:pt x="21492" y="990529"/>
                </a:lnTo>
                <a:lnTo>
                  <a:pt x="12199" y="946744"/>
                </a:lnTo>
                <a:lnTo>
                  <a:pt x="5471" y="902150"/>
                </a:lnTo>
                <a:lnTo>
                  <a:pt x="1379" y="856813"/>
                </a:lnTo>
                <a:lnTo>
                  <a:pt x="0" y="810806"/>
                </a:lnTo>
                <a:lnTo>
                  <a:pt x="1379" y="764794"/>
                </a:lnTo>
                <a:lnTo>
                  <a:pt x="5471" y="719457"/>
                </a:lnTo>
                <a:lnTo>
                  <a:pt x="12199" y="674863"/>
                </a:lnTo>
                <a:lnTo>
                  <a:pt x="21492" y="631078"/>
                </a:lnTo>
                <a:lnTo>
                  <a:pt x="33274" y="588173"/>
                </a:lnTo>
                <a:lnTo>
                  <a:pt x="47474" y="546214"/>
                </a:lnTo>
                <a:lnTo>
                  <a:pt x="64016" y="505271"/>
                </a:lnTo>
                <a:lnTo>
                  <a:pt x="82828" y="465412"/>
                </a:lnTo>
                <a:lnTo>
                  <a:pt x="103836" y="426706"/>
                </a:lnTo>
                <a:lnTo>
                  <a:pt x="126966" y="389220"/>
                </a:lnTo>
                <a:lnTo>
                  <a:pt x="152145" y="353024"/>
                </a:lnTo>
                <a:lnTo>
                  <a:pt x="179299" y="318185"/>
                </a:lnTo>
                <a:lnTo>
                  <a:pt x="208354" y="284773"/>
                </a:lnTo>
                <a:lnTo>
                  <a:pt x="239238" y="252855"/>
                </a:lnTo>
                <a:lnTo>
                  <a:pt x="271875" y="222501"/>
                </a:lnTo>
                <a:lnTo>
                  <a:pt x="306194" y="193778"/>
                </a:lnTo>
                <a:lnTo>
                  <a:pt x="342119" y="166755"/>
                </a:lnTo>
                <a:lnTo>
                  <a:pt x="379578" y="141501"/>
                </a:lnTo>
                <a:lnTo>
                  <a:pt x="418498" y="118084"/>
                </a:lnTo>
                <a:lnTo>
                  <a:pt x="458803" y="96572"/>
                </a:lnTo>
                <a:lnTo>
                  <a:pt x="500421" y="77034"/>
                </a:lnTo>
                <a:lnTo>
                  <a:pt x="543278" y="59538"/>
                </a:lnTo>
                <a:lnTo>
                  <a:pt x="587301" y="44153"/>
                </a:lnTo>
                <a:lnTo>
                  <a:pt x="632416" y="30947"/>
                </a:lnTo>
                <a:lnTo>
                  <a:pt x="678549" y="19988"/>
                </a:lnTo>
                <a:lnTo>
                  <a:pt x="725627" y="11346"/>
                </a:lnTo>
                <a:lnTo>
                  <a:pt x="773576" y="5088"/>
                </a:lnTo>
                <a:lnTo>
                  <a:pt x="822323" y="1283"/>
                </a:lnTo>
                <a:lnTo>
                  <a:pt x="871794" y="0"/>
                </a:lnTo>
                <a:lnTo>
                  <a:pt x="921264" y="1283"/>
                </a:lnTo>
                <a:lnTo>
                  <a:pt x="970011" y="5088"/>
                </a:lnTo>
                <a:lnTo>
                  <a:pt x="1017960" y="11346"/>
                </a:lnTo>
                <a:lnTo>
                  <a:pt x="1065038" y="19988"/>
                </a:lnTo>
                <a:lnTo>
                  <a:pt x="1111171" y="30947"/>
                </a:lnTo>
                <a:lnTo>
                  <a:pt x="1156286" y="44153"/>
                </a:lnTo>
                <a:lnTo>
                  <a:pt x="1200309" y="59538"/>
                </a:lnTo>
                <a:lnTo>
                  <a:pt x="1243166" y="77034"/>
                </a:lnTo>
                <a:lnTo>
                  <a:pt x="1284784" y="96572"/>
                </a:lnTo>
                <a:lnTo>
                  <a:pt x="1325089" y="118084"/>
                </a:lnTo>
                <a:lnTo>
                  <a:pt x="1364009" y="141501"/>
                </a:lnTo>
                <a:lnTo>
                  <a:pt x="1401468" y="166755"/>
                </a:lnTo>
                <a:lnTo>
                  <a:pt x="1437393" y="193778"/>
                </a:lnTo>
                <a:lnTo>
                  <a:pt x="1471712" y="222501"/>
                </a:lnTo>
                <a:lnTo>
                  <a:pt x="1504349" y="252855"/>
                </a:lnTo>
                <a:lnTo>
                  <a:pt x="1535233" y="284773"/>
                </a:lnTo>
                <a:lnTo>
                  <a:pt x="1564288" y="318185"/>
                </a:lnTo>
                <a:lnTo>
                  <a:pt x="1591442" y="353024"/>
                </a:lnTo>
                <a:lnTo>
                  <a:pt x="1616621" y="389220"/>
                </a:lnTo>
                <a:lnTo>
                  <a:pt x="1639751" y="426706"/>
                </a:lnTo>
                <a:lnTo>
                  <a:pt x="1660759" y="465412"/>
                </a:lnTo>
                <a:lnTo>
                  <a:pt x="1679571" y="505271"/>
                </a:lnTo>
                <a:lnTo>
                  <a:pt x="1696114" y="546214"/>
                </a:lnTo>
                <a:lnTo>
                  <a:pt x="1710313" y="588173"/>
                </a:lnTo>
                <a:lnTo>
                  <a:pt x="1722096" y="631078"/>
                </a:lnTo>
                <a:lnTo>
                  <a:pt x="1731388" y="674863"/>
                </a:lnTo>
                <a:lnTo>
                  <a:pt x="1738117" y="719457"/>
                </a:lnTo>
                <a:lnTo>
                  <a:pt x="1739869" y="738873"/>
                </a:lnTo>
                <a:lnTo>
                  <a:pt x="1739869" y="882734"/>
                </a:lnTo>
                <a:lnTo>
                  <a:pt x="1731388" y="946744"/>
                </a:lnTo>
                <a:lnTo>
                  <a:pt x="1722096" y="990529"/>
                </a:lnTo>
                <a:lnTo>
                  <a:pt x="1710313" y="1033434"/>
                </a:lnTo>
                <a:lnTo>
                  <a:pt x="1696114" y="1075393"/>
                </a:lnTo>
                <a:lnTo>
                  <a:pt x="1679571" y="1116336"/>
                </a:lnTo>
                <a:lnTo>
                  <a:pt x="1660759" y="1156195"/>
                </a:lnTo>
                <a:lnTo>
                  <a:pt x="1639751" y="1194901"/>
                </a:lnTo>
                <a:lnTo>
                  <a:pt x="1616621" y="1232387"/>
                </a:lnTo>
                <a:lnTo>
                  <a:pt x="1591442" y="1268583"/>
                </a:lnTo>
                <a:lnTo>
                  <a:pt x="1564288" y="1303422"/>
                </a:lnTo>
                <a:lnTo>
                  <a:pt x="1535233" y="1336834"/>
                </a:lnTo>
                <a:lnTo>
                  <a:pt x="1504349" y="1368751"/>
                </a:lnTo>
                <a:lnTo>
                  <a:pt x="1471712" y="1399106"/>
                </a:lnTo>
                <a:lnTo>
                  <a:pt x="1437393" y="1427829"/>
                </a:lnTo>
                <a:lnTo>
                  <a:pt x="1401468" y="1454851"/>
                </a:lnTo>
                <a:lnTo>
                  <a:pt x="1364009" y="1480106"/>
                </a:lnTo>
                <a:lnTo>
                  <a:pt x="1325089" y="1503523"/>
                </a:lnTo>
                <a:lnTo>
                  <a:pt x="1284784" y="1525035"/>
                </a:lnTo>
                <a:lnTo>
                  <a:pt x="1243166" y="1544573"/>
                </a:lnTo>
                <a:lnTo>
                  <a:pt x="1200309" y="1562069"/>
                </a:lnTo>
                <a:lnTo>
                  <a:pt x="1156286" y="1577454"/>
                </a:lnTo>
                <a:lnTo>
                  <a:pt x="1111171" y="1590660"/>
                </a:lnTo>
                <a:lnTo>
                  <a:pt x="1065038" y="1601619"/>
                </a:lnTo>
                <a:lnTo>
                  <a:pt x="1017960" y="1610261"/>
                </a:lnTo>
                <a:lnTo>
                  <a:pt x="970011" y="1616519"/>
                </a:lnTo>
                <a:lnTo>
                  <a:pt x="921264" y="1620324"/>
                </a:lnTo>
                <a:lnTo>
                  <a:pt x="871794" y="1621607"/>
                </a:lnTo>
                <a:close/>
              </a:path>
            </a:pathLst>
          </a:custGeom>
          <a:solidFill>
            <a:srgbClr val="4585B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 txBox="1"/>
          <p:nvPr/>
        </p:nvSpPr>
        <p:spPr>
          <a:xfrm>
            <a:off x="6893351" y="2651946"/>
            <a:ext cx="919903" cy="585331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8467">
              <a:spcBef>
                <a:spcPts val="83"/>
              </a:spcBef>
            </a:pPr>
            <a:r>
              <a:rPr sz="3734" b="1" spc="157" dirty="0">
                <a:solidFill>
                  <a:srgbClr val="FFFFFF"/>
                </a:solidFill>
                <a:latin typeface="Trebuchet MS"/>
                <a:cs typeface="Trebuchet MS"/>
              </a:rPr>
              <a:t>805</a:t>
            </a:r>
            <a:endParaRPr sz="3734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032371" y="4577775"/>
            <a:ext cx="900430" cy="839047"/>
          </a:xfrm>
          <a:custGeom>
            <a:avLst/>
            <a:gdLst/>
            <a:ahLst/>
            <a:cxnLst/>
            <a:rect l="l" t="t" r="r" b="b"/>
            <a:pathLst>
              <a:path w="1350645" h="1258570">
                <a:moveTo>
                  <a:pt x="676531" y="1258403"/>
                </a:moveTo>
                <a:lnTo>
                  <a:pt x="626041" y="1256677"/>
                </a:lnTo>
                <a:lnTo>
                  <a:pt x="576558" y="1251581"/>
                </a:lnTo>
                <a:lnTo>
                  <a:pt x="528214" y="1243236"/>
                </a:lnTo>
                <a:lnTo>
                  <a:pt x="481140" y="1231763"/>
                </a:lnTo>
                <a:lnTo>
                  <a:pt x="435466" y="1217285"/>
                </a:lnTo>
                <a:lnTo>
                  <a:pt x="391322" y="1199923"/>
                </a:lnTo>
                <a:lnTo>
                  <a:pt x="348841" y="1179799"/>
                </a:lnTo>
                <a:lnTo>
                  <a:pt x="308153" y="1157035"/>
                </a:lnTo>
                <a:lnTo>
                  <a:pt x="269387" y="1131751"/>
                </a:lnTo>
                <a:lnTo>
                  <a:pt x="232677" y="1104070"/>
                </a:lnTo>
                <a:lnTo>
                  <a:pt x="198151" y="1074114"/>
                </a:lnTo>
                <a:lnTo>
                  <a:pt x="165941" y="1042004"/>
                </a:lnTo>
                <a:lnTo>
                  <a:pt x="136178" y="1007861"/>
                </a:lnTo>
                <a:lnTo>
                  <a:pt x="108993" y="971808"/>
                </a:lnTo>
                <a:lnTo>
                  <a:pt x="84516" y="933966"/>
                </a:lnTo>
                <a:lnTo>
                  <a:pt x="62878" y="894457"/>
                </a:lnTo>
                <a:lnTo>
                  <a:pt x="44210" y="853402"/>
                </a:lnTo>
                <a:lnTo>
                  <a:pt x="28643" y="810923"/>
                </a:lnTo>
                <a:lnTo>
                  <a:pt x="16308" y="767142"/>
                </a:lnTo>
                <a:lnTo>
                  <a:pt x="7335" y="722180"/>
                </a:lnTo>
                <a:lnTo>
                  <a:pt x="1855" y="676160"/>
                </a:lnTo>
                <a:lnTo>
                  <a:pt x="0" y="629202"/>
                </a:lnTo>
                <a:lnTo>
                  <a:pt x="1855" y="582244"/>
                </a:lnTo>
                <a:lnTo>
                  <a:pt x="7335" y="536223"/>
                </a:lnTo>
                <a:lnTo>
                  <a:pt x="16308" y="491261"/>
                </a:lnTo>
                <a:lnTo>
                  <a:pt x="28643" y="447480"/>
                </a:lnTo>
                <a:lnTo>
                  <a:pt x="44210" y="405001"/>
                </a:lnTo>
                <a:lnTo>
                  <a:pt x="62878" y="363946"/>
                </a:lnTo>
                <a:lnTo>
                  <a:pt x="84516" y="324436"/>
                </a:lnTo>
                <a:lnTo>
                  <a:pt x="108993" y="286594"/>
                </a:lnTo>
                <a:lnTo>
                  <a:pt x="136178" y="250541"/>
                </a:lnTo>
                <a:lnTo>
                  <a:pt x="165941" y="216399"/>
                </a:lnTo>
                <a:lnTo>
                  <a:pt x="198151" y="184288"/>
                </a:lnTo>
                <a:lnTo>
                  <a:pt x="232677" y="154332"/>
                </a:lnTo>
                <a:lnTo>
                  <a:pt x="269387" y="126651"/>
                </a:lnTo>
                <a:lnTo>
                  <a:pt x="308153" y="101368"/>
                </a:lnTo>
                <a:lnTo>
                  <a:pt x="348841" y="78603"/>
                </a:lnTo>
                <a:lnTo>
                  <a:pt x="391322" y="58479"/>
                </a:lnTo>
                <a:lnTo>
                  <a:pt x="435466" y="41117"/>
                </a:lnTo>
                <a:lnTo>
                  <a:pt x="481140" y="26639"/>
                </a:lnTo>
                <a:lnTo>
                  <a:pt x="528214" y="15167"/>
                </a:lnTo>
                <a:lnTo>
                  <a:pt x="576558" y="6821"/>
                </a:lnTo>
                <a:lnTo>
                  <a:pt x="626041" y="1725"/>
                </a:lnTo>
                <a:lnTo>
                  <a:pt x="676526" y="0"/>
                </a:lnTo>
                <a:lnTo>
                  <a:pt x="727022" y="1725"/>
                </a:lnTo>
                <a:lnTo>
                  <a:pt x="776504" y="6821"/>
                </a:lnTo>
                <a:lnTo>
                  <a:pt x="824848" y="15167"/>
                </a:lnTo>
                <a:lnTo>
                  <a:pt x="871922" y="26639"/>
                </a:lnTo>
                <a:lnTo>
                  <a:pt x="917597" y="41117"/>
                </a:lnTo>
                <a:lnTo>
                  <a:pt x="961740" y="58479"/>
                </a:lnTo>
                <a:lnTo>
                  <a:pt x="1004221" y="78603"/>
                </a:lnTo>
                <a:lnTo>
                  <a:pt x="1044910" y="101368"/>
                </a:lnTo>
                <a:lnTo>
                  <a:pt x="1083675" y="126651"/>
                </a:lnTo>
                <a:lnTo>
                  <a:pt x="1120386" y="154332"/>
                </a:lnTo>
                <a:lnTo>
                  <a:pt x="1154911" y="184288"/>
                </a:lnTo>
                <a:lnTo>
                  <a:pt x="1187121" y="216399"/>
                </a:lnTo>
                <a:lnTo>
                  <a:pt x="1216884" y="250541"/>
                </a:lnTo>
                <a:lnTo>
                  <a:pt x="1244070" y="286594"/>
                </a:lnTo>
                <a:lnTo>
                  <a:pt x="1268547" y="324436"/>
                </a:lnTo>
                <a:lnTo>
                  <a:pt x="1290185" y="363946"/>
                </a:lnTo>
                <a:lnTo>
                  <a:pt x="1308852" y="405001"/>
                </a:lnTo>
                <a:lnTo>
                  <a:pt x="1324419" y="447480"/>
                </a:lnTo>
                <a:lnTo>
                  <a:pt x="1336755" y="491261"/>
                </a:lnTo>
                <a:lnTo>
                  <a:pt x="1345728" y="536223"/>
                </a:lnTo>
                <a:lnTo>
                  <a:pt x="1350176" y="573582"/>
                </a:lnTo>
                <a:lnTo>
                  <a:pt x="1350176" y="684821"/>
                </a:lnTo>
                <a:lnTo>
                  <a:pt x="1336755" y="767142"/>
                </a:lnTo>
                <a:lnTo>
                  <a:pt x="1324419" y="810923"/>
                </a:lnTo>
                <a:lnTo>
                  <a:pt x="1308852" y="853402"/>
                </a:lnTo>
                <a:lnTo>
                  <a:pt x="1290185" y="894457"/>
                </a:lnTo>
                <a:lnTo>
                  <a:pt x="1268547" y="933966"/>
                </a:lnTo>
                <a:lnTo>
                  <a:pt x="1244070" y="971808"/>
                </a:lnTo>
                <a:lnTo>
                  <a:pt x="1216884" y="1007861"/>
                </a:lnTo>
                <a:lnTo>
                  <a:pt x="1187121" y="1042004"/>
                </a:lnTo>
                <a:lnTo>
                  <a:pt x="1154911" y="1074114"/>
                </a:lnTo>
                <a:lnTo>
                  <a:pt x="1120386" y="1104070"/>
                </a:lnTo>
                <a:lnTo>
                  <a:pt x="1083675" y="1131751"/>
                </a:lnTo>
                <a:lnTo>
                  <a:pt x="1044910" y="1157035"/>
                </a:lnTo>
                <a:lnTo>
                  <a:pt x="1004221" y="1179799"/>
                </a:lnTo>
                <a:lnTo>
                  <a:pt x="961740" y="1199923"/>
                </a:lnTo>
                <a:lnTo>
                  <a:pt x="917597" y="1217285"/>
                </a:lnTo>
                <a:lnTo>
                  <a:pt x="871922" y="1231763"/>
                </a:lnTo>
                <a:lnTo>
                  <a:pt x="824848" y="1243236"/>
                </a:lnTo>
                <a:lnTo>
                  <a:pt x="776504" y="1251581"/>
                </a:lnTo>
                <a:lnTo>
                  <a:pt x="727022" y="1256677"/>
                </a:lnTo>
                <a:lnTo>
                  <a:pt x="676531" y="1258403"/>
                </a:lnTo>
                <a:close/>
              </a:path>
            </a:pathLst>
          </a:custGeom>
          <a:solidFill>
            <a:srgbClr val="4585B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 txBox="1"/>
          <p:nvPr/>
        </p:nvSpPr>
        <p:spPr>
          <a:xfrm>
            <a:off x="7338921" y="4710257"/>
            <a:ext cx="289137" cy="541666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>
              <a:spcBef>
                <a:spcPts val="63"/>
              </a:spcBef>
            </a:pPr>
            <a:r>
              <a:rPr sz="3467" b="1" spc="110" dirty="0">
                <a:solidFill>
                  <a:srgbClr val="FFFFFF"/>
                </a:solidFill>
                <a:latin typeface="Trebuchet MS"/>
                <a:cs typeface="Trebuchet MS"/>
              </a:rPr>
              <a:t>8</a:t>
            </a:r>
            <a:endParaRPr sz="3467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49311" y="2479137"/>
            <a:ext cx="4837853" cy="3892732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345421" marR="3387">
              <a:lnSpc>
                <a:spcPct val="109200"/>
              </a:lnSpc>
              <a:spcBef>
                <a:spcPts val="60"/>
              </a:spcBef>
            </a:pPr>
            <a:r>
              <a:rPr sz="2633" spc="233" dirty="0">
                <a:solidFill>
                  <a:srgbClr val="4585B0"/>
                </a:solidFill>
                <a:latin typeface="Trebuchet MS"/>
                <a:cs typeface="Trebuchet MS"/>
              </a:rPr>
              <a:t>people</a:t>
            </a:r>
            <a:r>
              <a:rPr sz="2633" spc="-93" dirty="0">
                <a:solidFill>
                  <a:srgbClr val="4585B0"/>
                </a:solidFill>
                <a:latin typeface="Trebuchet MS"/>
                <a:cs typeface="Trebuchet MS"/>
              </a:rPr>
              <a:t> </a:t>
            </a:r>
            <a:r>
              <a:rPr sz="2633" spc="110" dirty="0">
                <a:solidFill>
                  <a:srgbClr val="4585B0"/>
                </a:solidFill>
                <a:latin typeface="Trebuchet MS"/>
                <a:cs typeface="Trebuchet MS"/>
              </a:rPr>
              <a:t>living</a:t>
            </a:r>
            <a:r>
              <a:rPr sz="2633" spc="-93" dirty="0">
                <a:solidFill>
                  <a:srgbClr val="4585B0"/>
                </a:solidFill>
                <a:latin typeface="Trebuchet MS"/>
                <a:cs typeface="Trebuchet MS"/>
              </a:rPr>
              <a:t> </a:t>
            </a:r>
            <a:r>
              <a:rPr sz="2633" spc="73" dirty="0">
                <a:solidFill>
                  <a:srgbClr val="4585B0"/>
                </a:solidFill>
                <a:latin typeface="Trebuchet MS"/>
                <a:cs typeface="Trebuchet MS"/>
              </a:rPr>
              <a:t>in </a:t>
            </a:r>
            <a:r>
              <a:rPr sz="2633" spc="143" dirty="0">
                <a:solidFill>
                  <a:srgbClr val="4585B0"/>
                </a:solidFill>
                <a:latin typeface="Trebuchet MS"/>
                <a:cs typeface="Trebuchet MS"/>
              </a:rPr>
              <a:t>Transitional</a:t>
            </a:r>
            <a:r>
              <a:rPr sz="2633" spc="-100" dirty="0">
                <a:solidFill>
                  <a:srgbClr val="4585B0"/>
                </a:solidFill>
                <a:latin typeface="Trebuchet MS"/>
                <a:cs typeface="Trebuchet MS"/>
              </a:rPr>
              <a:t> </a:t>
            </a:r>
            <a:r>
              <a:rPr sz="2633" spc="230" dirty="0">
                <a:solidFill>
                  <a:srgbClr val="4585B0"/>
                </a:solidFill>
                <a:latin typeface="Trebuchet MS"/>
                <a:cs typeface="Trebuchet MS"/>
              </a:rPr>
              <a:t>Housing </a:t>
            </a:r>
            <a:r>
              <a:rPr sz="2633" spc="-120" dirty="0">
                <a:solidFill>
                  <a:srgbClr val="4585B0"/>
                </a:solidFill>
                <a:latin typeface="Trebuchet MS"/>
                <a:cs typeface="Trebuchet MS"/>
              </a:rPr>
              <a:t>(</a:t>
            </a:r>
            <a:r>
              <a:rPr sz="2633" b="1" spc="-120" dirty="0">
                <a:solidFill>
                  <a:srgbClr val="4585B0"/>
                </a:solidFill>
                <a:latin typeface="Trebuchet MS"/>
                <a:cs typeface="Trebuchet MS"/>
              </a:rPr>
              <a:t>397</a:t>
            </a:r>
            <a:r>
              <a:rPr sz="2633" b="1" spc="-87" dirty="0">
                <a:solidFill>
                  <a:srgbClr val="4585B0"/>
                </a:solidFill>
                <a:latin typeface="Trebuchet MS"/>
                <a:cs typeface="Trebuchet MS"/>
              </a:rPr>
              <a:t> </a:t>
            </a:r>
            <a:r>
              <a:rPr sz="2633" spc="203" dirty="0">
                <a:solidFill>
                  <a:srgbClr val="4585B0"/>
                </a:solidFill>
                <a:latin typeface="Trebuchet MS"/>
                <a:cs typeface="Trebuchet MS"/>
              </a:rPr>
              <a:t>adults</a:t>
            </a:r>
            <a:r>
              <a:rPr sz="2633" spc="-83" dirty="0">
                <a:solidFill>
                  <a:srgbClr val="4585B0"/>
                </a:solidFill>
                <a:latin typeface="Trebuchet MS"/>
                <a:cs typeface="Trebuchet MS"/>
              </a:rPr>
              <a:t> </a:t>
            </a:r>
            <a:r>
              <a:rPr sz="2633" spc="360" dirty="0">
                <a:solidFill>
                  <a:srgbClr val="4585B0"/>
                </a:solidFill>
                <a:latin typeface="Trebuchet MS"/>
                <a:cs typeface="Trebuchet MS"/>
              </a:rPr>
              <a:t>and</a:t>
            </a:r>
            <a:r>
              <a:rPr sz="2633" spc="-87" dirty="0">
                <a:solidFill>
                  <a:srgbClr val="4585B0"/>
                </a:solidFill>
                <a:latin typeface="Trebuchet MS"/>
                <a:cs typeface="Trebuchet MS"/>
              </a:rPr>
              <a:t> </a:t>
            </a:r>
            <a:r>
              <a:rPr sz="2633" b="1" spc="-17" dirty="0">
                <a:solidFill>
                  <a:srgbClr val="4585B0"/>
                </a:solidFill>
                <a:latin typeface="Trebuchet MS"/>
                <a:cs typeface="Trebuchet MS"/>
              </a:rPr>
              <a:t>408 </a:t>
            </a:r>
            <a:r>
              <a:rPr sz="2633" spc="110" dirty="0">
                <a:solidFill>
                  <a:srgbClr val="4585B0"/>
                </a:solidFill>
                <a:latin typeface="Trebuchet MS"/>
                <a:cs typeface="Trebuchet MS"/>
              </a:rPr>
              <a:t>children)</a:t>
            </a:r>
            <a:endParaRPr sz="2633">
              <a:latin typeface="Trebuchet MS"/>
              <a:cs typeface="Trebuchet MS"/>
            </a:endParaRPr>
          </a:p>
          <a:p>
            <a:pPr>
              <a:spcBef>
                <a:spcPts val="13"/>
              </a:spcBef>
            </a:pPr>
            <a:endParaRPr sz="3600">
              <a:latin typeface="Trebuchet MS"/>
              <a:cs typeface="Trebuchet MS"/>
            </a:endParaRPr>
          </a:p>
          <a:p>
            <a:pPr marL="1345421">
              <a:spcBef>
                <a:spcPts val="3"/>
              </a:spcBef>
            </a:pPr>
            <a:r>
              <a:rPr sz="2633" spc="180" dirty="0">
                <a:solidFill>
                  <a:srgbClr val="4585B0"/>
                </a:solidFill>
                <a:latin typeface="Trebuchet MS"/>
                <a:cs typeface="Trebuchet MS"/>
              </a:rPr>
              <a:t>providers</a:t>
            </a:r>
            <a:endParaRPr sz="2633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667">
              <a:latin typeface="Trebuchet MS"/>
              <a:cs typeface="Trebuchet MS"/>
            </a:endParaRPr>
          </a:p>
          <a:p>
            <a:pPr>
              <a:spcBef>
                <a:spcPts val="23"/>
              </a:spcBef>
            </a:pPr>
            <a:endParaRPr sz="2233">
              <a:latin typeface="Trebuchet MS"/>
              <a:cs typeface="Trebuchet MS"/>
            </a:endParaRPr>
          </a:p>
          <a:p>
            <a:pPr marL="8467"/>
            <a:r>
              <a:rPr sz="2633" spc="90" dirty="0">
                <a:solidFill>
                  <a:srgbClr val="4585B0"/>
                </a:solidFill>
                <a:latin typeface="Trebuchet MS"/>
                <a:cs typeface="Trebuchet MS"/>
              </a:rPr>
              <a:t>(majority</a:t>
            </a:r>
            <a:r>
              <a:rPr sz="2633" spc="-93" dirty="0">
                <a:solidFill>
                  <a:srgbClr val="4585B0"/>
                </a:solidFill>
                <a:latin typeface="Trebuchet MS"/>
                <a:cs typeface="Trebuchet MS"/>
              </a:rPr>
              <a:t> </a:t>
            </a:r>
            <a:r>
              <a:rPr sz="2633" spc="90" dirty="0">
                <a:solidFill>
                  <a:srgbClr val="4585B0"/>
                </a:solidFill>
                <a:latin typeface="Trebuchet MS"/>
                <a:cs typeface="Trebuchet MS"/>
              </a:rPr>
              <a:t>in</a:t>
            </a:r>
            <a:r>
              <a:rPr sz="2633" spc="-90" dirty="0">
                <a:solidFill>
                  <a:srgbClr val="4585B0"/>
                </a:solidFill>
                <a:latin typeface="Trebuchet MS"/>
                <a:cs typeface="Trebuchet MS"/>
              </a:rPr>
              <a:t> </a:t>
            </a:r>
            <a:r>
              <a:rPr sz="2633" spc="-513" dirty="0">
                <a:solidFill>
                  <a:srgbClr val="4585B0"/>
                </a:solidFill>
                <a:latin typeface="Trebuchet MS"/>
                <a:cs typeface="Trebuchet MS"/>
              </a:rPr>
              <a:t>1</a:t>
            </a:r>
            <a:r>
              <a:rPr sz="2633" spc="-93" dirty="0">
                <a:solidFill>
                  <a:srgbClr val="4585B0"/>
                </a:solidFill>
                <a:latin typeface="Trebuchet MS"/>
                <a:cs typeface="Trebuchet MS"/>
              </a:rPr>
              <a:t> </a:t>
            </a:r>
            <a:r>
              <a:rPr sz="2633" spc="160" dirty="0">
                <a:solidFill>
                  <a:srgbClr val="4585B0"/>
                </a:solidFill>
                <a:latin typeface="Trebuchet MS"/>
                <a:cs typeface="Trebuchet MS"/>
              </a:rPr>
              <a:t>or</a:t>
            </a:r>
            <a:r>
              <a:rPr sz="2633" spc="-90" dirty="0">
                <a:solidFill>
                  <a:srgbClr val="4585B0"/>
                </a:solidFill>
                <a:latin typeface="Trebuchet MS"/>
                <a:cs typeface="Trebuchet MS"/>
              </a:rPr>
              <a:t> </a:t>
            </a:r>
            <a:r>
              <a:rPr sz="2633" dirty="0">
                <a:solidFill>
                  <a:srgbClr val="4585B0"/>
                </a:solidFill>
                <a:latin typeface="Trebuchet MS"/>
                <a:cs typeface="Trebuchet MS"/>
              </a:rPr>
              <a:t>2</a:t>
            </a:r>
            <a:r>
              <a:rPr sz="2633" spc="-93" dirty="0">
                <a:solidFill>
                  <a:srgbClr val="4585B0"/>
                </a:solidFill>
                <a:latin typeface="Trebuchet MS"/>
                <a:cs typeface="Trebuchet MS"/>
              </a:rPr>
              <a:t> </a:t>
            </a:r>
            <a:r>
              <a:rPr sz="2633" spc="210" dirty="0">
                <a:solidFill>
                  <a:srgbClr val="4585B0"/>
                </a:solidFill>
                <a:latin typeface="Trebuchet MS"/>
                <a:cs typeface="Trebuchet MS"/>
              </a:rPr>
              <a:t>bedroom)</a:t>
            </a:r>
            <a:endParaRPr sz="2633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Document" ma:contentTypeID="0x0101008DB717157283E749A12EE9FA885B5ECC" ma:contentTypeVersion="57" ma:contentTypeDescription="Create a new document." ma:contentTypeScope="" ma:versionID="2920f4af387f792929efbef5989b7bbd">
  <xsd:schema xmlns:xsd="http://www.w3.org/2001/XMLSchema" xmlns:xs="http://www.w3.org/2001/XMLSchema" xmlns:p="http://schemas.microsoft.com/office/2006/metadata/properties" xmlns:ns2="4f9c820c-e7e2-444d-97ee-45f2b3485c1d" xmlns:ns3="15ffb055-6eb4-45a1-bc20-bf2ac0d420da" xmlns:ns4="725c79e5-42ce-4aa0-ac78-b6418001f0d2" xmlns:ns5="c91a514c-9034-4fa3-897a-8352025b26ed" xmlns:ns6="c489b5ef-f602-46f3-85c2-9660cc22e087" xmlns:ns7="44d0238e-b290-4ba2-bec6-00e683ee9e89" targetNamespace="http://schemas.microsoft.com/office/2006/metadata/properties" ma:root="true" ma:fieldsID="c8bf7cd2ad4189ac348245b3c4417657" ns2:_="" ns3:_="" ns4:_="" ns5:_="" ns6:_="" ns7:_="">
    <xsd:import namespace="4f9c820c-e7e2-444d-97ee-45f2b3485c1d"/>
    <xsd:import namespace="15ffb055-6eb4-45a1-bc20-bf2ac0d420da"/>
    <xsd:import namespace="725c79e5-42ce-4aa0-ac78-b6418001f0d2"/>
    <xsd:import namespace="c91a514c-9034-4fa3-897a-8352025b26ed"/>
    <xsd:import namespace="c489b5ef-f602-46f3-85c2-9660cc22e087"/>
    <xsd:import namespace="44d0238e-b290-4ba2-bec6-00e683ee9e89"/>
    <xsd:element name="properties">
      <xsd:complexType>
        <xsd:sequence>
          <xsd:element name="documentManagement">
            <xsd:complexType>
              <xsd:all>
                <xsd:element ref="ns2:DocumentType" minOccurs="0"/>
                <xsd:element ref="ns3:KeyWords" minOccurs="0"/>
                <xsd:element ref="ns2:Narrative" minOccurs="0"/>
                <xsd:element ref="ns3:SecurityClassification" minOccurs="0"/>
                <xsd:element ref="ns2:Subactivity" minOccurs="0"/>
                <xsd:element ref="ns2:Case" minOccurs="0"/>
                <xsd:element ref="ns2:RelatedPeople" minOccurs="0"/>
                <xsd:element ref="ns2:CategoryName" minOccurs="0"/>
                <xsd:element ref="ns2:CategoryValue" minOccurs="0"/>
                <xsd:element ref="ns2:BusinessValue" minOccurs="0"/>
                <xsd:element ref="ns2:FunctionGroup" minOccurs="0"/>
                <xsd:element ref="ns2:Function" minOccurs="0"/>
                <xsd:element ref="ns2:PRAType" minOccurs="0"/>
                <xsd:element ref="ns2:PRADate1" minOccurs="0"/>
                <xsd:element ref="ns2:PRADate2" minOccurs="0"/>
                <xsd:element ref="ns2:PRADate3" minOccurs="0"/>
                <xsd:element ref="ns2:PRADateDisposal" minOccurs="0"/>
                <xsd:element ref="ns2:PRADateTrigger" minOccurs="0"/>
                <xsd:element ref="ns2:PRAText1" minOccurs="0"/>
                <xsd:element ref="ns2:PRAText2" minOccurs="0"/>
                <xsd:element ref="ns2:PRAText3" minOccurs="0"/>
                <xsd:element ref="ns2:PRAText4" minOccurs="0"/>
                <xsd:element ref="ns2:PRAText5" minOccurs="0"/>
                <xsd:element ref="ns2:AggregationStatus" minOccurs="0"/>
                <xsd:element ref="ns2:Project" minOccurs="0"/>
                <xsd:element ref="ns2:Activity" minOccurs="0"/>
                <xsd:element ref="ns4:AggregationNarrative" minOccurs="0"/>
                <xsd:element ref="ns5:Channel" minOccurs="0"/>
                <xsd:element ref="ns5:Team" minOccurs="0"/>
                <xsd:element ref="ns5:Level2" minOccurs="0"/>
                <xsd:element ref="ns5:Level3" minOccurs="0"/>
                <xsd:element ref="ns5:Year" minOccurs="0"/>
                <xsd:element ref="ns5:OverrideLabel" minOccurs="0"/>
                <xsd:element ref="ns5:SetLabel" minOccurs="0"/>
                <xsd:element ref="ns6:MediaServiceMetadata" minOccurs="0"/>
                <xsd:element ref="ns6:MediaServiceFastMetadata" minOccurs="0"/>
                <xsd:element ref="ns6:MediaServiceObjectDetectorVersions" minOccurs="0"/>
                <xsd:element ref="ns6:MediaServiceDateTaken" minOccurs="0"/>
                <xsd:element ref="ns6:MediaLengthInSeconds" minOccurs="0"/>
                <xsd:element ref="ns6:lcf76f155ced4ddcb4097134ff3c332f" minOccurs="0"/>
                <xsd:element ref="ns7:TaxCatchAll" minOccurs="0"/>
                <xsd:element ref="ns6:MediaServiceOCR" minOccurs="0"/>
                <xsd:element ref="ns6:MediaServiceGenerationTime" minOccurs="0"/>
                <xsd:element ref="ns6:MediaServiceEventHashCode" minOccurs="0"/>
                <xsd:element ref="ns6:MediaServiceLocation" minOccurs="0"/>
                <xsd:element ref="ns7:SharedWithUsers" minOccurs="0"/>
                <xsd:element ref="ns7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9c820c-e7e2-444d-97ee-45f2b3485c1d" elementFormDefault="qualified">
    <xsd:import namespace="http://schemas.microsoft.com/office/2006/documentManagement/types"/>
    <xsd:import namespace="http://schemas.microsoft.com/office/infopath/2007/PartnerControls"/>
    <xsd:element name="DocumentType" ma:index="8" nillable="true" ma:displayName="Document Type" ma:format="Dropdown" ma:hidden="true" ma:internalName="DocumentType" ma:readOnly="false">
      <xsd:simpleType>
        <xsd:restriction base="dms:Choice">
          <xsd:enumeration value="APPLICATION, certificate, consent related"/>
          <xsd:enumeration value="CONTRACT, Variation, Agreement"/>
          <xsd:enumeration value="CORRESPONDENCE"/>
          <xsd:enumeration value="DRAWING, Plan, Map"/>
          <xsd:enumeration value="EMPLOYMENT related"/>
          <xsd:enumeration value="FINANCIAL related"/>
          <xsd:enumeration value="KNOWLEDGE article"/>
          <xsd:enumeration value="MEETING related"/>
          <xsd:enumeration value="MEMO, Filenote, Email"/>
          <xsd:enumeration value="MODEL, Calculation, Working"/>
          <xsd:enumeration value="PHOTO, Image or Multi-media"/>
          <xsd:enumeration value="PRESENTATION"/>
          <xsd:enumeration value="PUBLICATION material"/>
          <xsd:enumeration value="PURCHASING related"/>
          <xsd:enumeration value="REPORT, or planning related"/>
          <xsd:enumeration value="RULES, Policy, Bylaw, procedure"/>
          <xsd:enumeration value="SERVICE REQUEST related"/>
          <xsd:enumeration value="SPECIFICATION or standard"/>
          <xsd:enumeration value="SUPPLIER PRODUCT Info"/>
          <xsd:enumeration value="TEMPLATE, Checklist or Form"/>
        </xsd:restriction>
      </xsd:simpleType>
    </xsd:element>
    <xsd:element name="Narrative" ma:index="10" nillable="true" ma:displayName="Narrative" ma:hidden="true" ma:internalName="Narrative" ma:readOnly="false">
      <xsd:simpleType>
        <xsd:restriction base="dms:Note"/>
      </xsd:simpleType>
    </xsd:element>
    <xsd:element name="Subactivity" ma:index="12" nillable="true" ma:displayName="Subactivity" ma:default="" ma:hidden="true" ma:internalName="Subactivity" ma:readOnly="false">
      <xsd:simpleType>
        <xsd:restriction base="dms:Text">
          <xsd:maxLength value="255"/>
        </xsd:restriction>
      </xsd:simpleType>
    </xsd:element>
    <xsd:element name="Case" ma:index="13" nillable="true" ma:displayName="Case" ma:hidden="true" ma:internalName="Case" ma:readOnly="false">
      <xsd:simpleType>
        <xsd:restriction base="dms:Text">
          <xsd:maxLength value="255"/>
        </xsd:restriction>
      </xsd:simpleType>
    </xsd:element>
    <xsd:element name="RelatedPeople" ma:index="14" nillable="true" ma:displayName="Related People" ma:hidden="true" ma:list="UserInfo" ma:SharePointGroup="0" ma:internalName="RelatedPeople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ategoryName" ma:index="15" nillable="true" ma:displayName="Category 1" ma:hidden="true" ma:internalName="CategoryName" ma:readOnly="false">
      <xsd:simpleType>
        <xsd:restriction base="dms:Text">
          <xsd:maxLength value="255"/>
        </xsd:restriction>
      </xsd:simpleType>
    </xsd:element>
    <xsd:element name="CategoryValue" ma:index="16" nillable="true" ma:displayName="Category 2" ma:hidden="true" ma:internalName="CategoryValue" ma:readOnly="false">
      <xsd:simpleType>
        <xsd:restriction base="dms:Text">
          <xsd:maxLength value="255"/>
        </xsd:restriction>
      </xsd:simpleType>
    </xsd:element>
    <xsd:element name="BusinessValue" ma:index="17" nillable="true" ma:displayName="Business Value" ma:hidden="true" ma:internalName="BusinessValue" ma:readOnly="false">
      <xsd:simpleType>
        <xsd:restriction base="dms:Text">
          <xsd:maxLength value="255"/>
        </xsd:restriction>
      </xsd:simpleType>
    </xsd:element>
    <xsd:element name="FunctionGroup" ma:index="18" nillable="true" ma:displayName="Function Group" ma:default="Corporate Services" ma:hidden="true" ma:internalName="FunctionGroup" ma:readOnly="false">
      <xsd:simpleType>
        <xsd:restriction base="dms:Text">
          <xsd:maxLength value="255"/>
        </xsd:restriction>
      </xsd:simpleType>
    </xsd:element>
    <xsd:element name="Function" ma:index="19" nillable="true" ma:displayName="Function" ma:default="Business Unit Management" ma:hidden="true" ma:internalName="Function" ma:readOnly="false">
      <xsd:simpleType>
        <xsd:restriction base="dms:Text">
          <xsd:maxLength value="255"/>
        </xsd:restriction>
      </xsd:simpleType>
    </xsd:element>
    <xsd:element name="PRAType" ma:index="20" nillable="true" ma:displayName="PRA Type" ma:hidden="true" ma:indexed="true" ma:internalName="PRAType" ma:readOnly="false">
      <xsd:simpleType>
        <xsd:restriction base="dms:Text">
          <xsd:maxLength value="255"/>
        </xsd:restriction>
      </xsd:simpleType>
    </xsd:element>
    <xsd:element name="PRADate1" ma:index="21" nillable="true" ma:displayName="PRA Date 1" ma:format="DateOnly" ma:hidden="true" ma:internalName="PRADate1" ma:readOnly="false">
      <xsd:simpleType>
        <xsd:restriction base="dms:DateTime"/>
      </xsd:simpleType>
    </xsd:element>
    <xsd:element name="PRADate2" ma:index="22" nillable="true" ma:displayName="PRA Date 2" ma:format="DateOnly" ma:hidden="true" ma:internalName="PRADate2" ma:readOnly="false">
      <xsd:simpleType>
        <xsd:restriction base="dms:DateTime"/>
      </xsd:simpleType>
    </xsd:element>
    <xsd:element name="PRADate3" ma:index="23" nillable="true" ma:displayName="PRA Date 3" ma:format="DateOnly" ma:hidden="true" ma:internalName="PRADate3" ma:readOnly="false">
      <xsd:simpleType>
        <xsd:restriction base="dms:DateTime"/>
      </xsd:simpleType>
    </xsd:element>
    <xsd:element name="PRADateDisposal" ma:index="24" nillable="true" ma:displayName="PRA Date Disposal" ma:format="DateOnly" ma:hidden="true" ma:internalName="PRADateDisposal" ma:readOnly="false">
      <xsd:simpleType>
        <xsd:restriction base="dms:DateTime"/>
      </xsd:simpleType>
    </xsd:element>
    <xsd:element name="PRADateTrigger" ma:index="25" nillable="true" ma:displayName="PRA Date Trigger" ma:format="DateOnly" ma:hidden="true" ma:internalName="PRADateTrigger" ma:readOnly="false">
      <xsd:simpleType>
        <xsd:restriction base="dms:DateTime"/>
      </xsd:simpleType>
    </xsd:element>
    <xsd:element name="PRAText1" ma:index="26" nillable="true" ma:displayName="PRA Text 1" ma:hidden="true" ma:internalName="PRAText1" ma:readOnly="false">
      <xsd:simpleType>
        <xsd:restriction base="dms:Text">
          <xsd:maxLength value="255"/>
        </xsd:restriction>
      </xsd:simpleType>
    </xsd:element>
    <xsd:element name="PRAText2" ma:index="27" nillable="true" ma:displayName="PRA Text 2" ma:hidden="true" ma:internalName="PRAText2" ma:readOnly="false">
      <xsd:simpleType>
        <xsd:restriction base="dms:Text">
          <xsd:maxLength value="255"/>
        </xsd:restriction>
      </xsd:simpleType>
    </xsd:element>
    <xsd:element name="PRAText3" ma:index="28" nillable="true" ma:displayName="PRA Text 3" ma:hidden="true" ma:internalName="PRAText3" ma:readOnly="false">
      <xsd:simpleType>
        <xsd:restriction base="dms:Text">
          <xsd:maxLength value="255"/>
        </xsd:restriction>
      </xsd:simpleType>
    </xsd:element>
    <xsd:element name="PRAText4" ma:index="29" nillable="true" ma:displayName="PRA Text 4" ma:hidden="true" ma:internalName="PRAText4" ma:readOnly="false">
      <xsd:simpleType>
        <xsd:restriction base="dms:Text">
          <xsd:maxLength value="255"/>
        </xsd:restriction>
      </xsd:simpleType>
    </xsd:element>
    <xsd:element name="PRAText5" ma:index="30" nillable="true" ma:displayName="PRA Text 5" ma:hidden="true" ma:internalName="PRAText5" ma:readOnly="false">
      <xsd:simpleType>
        <xsd:restriction base="dms:Text">
          <xsd:maxLength value="255"/>
        </xsd:restriction>
      </xsd:simpleType>
    </xsd:element>
    <xsd:element name="AggregationStatus" ma:index="31" nillable="true" ma:displayName="Aggregation Status" ma:default="Normal" ma:format="Dropdown" ma:hidden="true" ma:internalName="AggregationStatus" ma:readOnly="false">
      <xsd:simpleType>
        <xsd:union memberTypes="dms:Text">
          <xsd:simpleType>
            <xsd:restriction base="dms:Choice">
              <xsd:enumeration value="Delete Soon"/>
              <xsd:enumeration value="Transfer Soon"/>
              <xsd:enumeration value="Appraise Soon"/>
              <xsd:enumeration value="Delete"/>
              <xsd:enumeration value="Transfer"/>
              <xsd:enumeration value="Appraise"/>
              <xsd:enumeration value="Hold"/>
              <xsd:enumeration value="Normal"/>
              <xsd:enumeration value="Archive"/>
            </xsd:restriction>
          </xsd:simpleType>
        </xsd:union>
      </xsd:simpleType>
    </xsd:element>
    <xsd:element name="Project" ma:index="32" nillable="true" ma:displayName="Project" ma:hidden="true" ma:internalName="Project" ma:readOnly="false">
      <xsd:simpleType>
        <xsd:restriction base="dms:Text">
          <xsd:maxLength value="255"/>
        </xsd:restriction>
      </xsd:simpleType>
    </xsd:element>
    <xsd:element name="Activity" ma:index="33" nillable="true" ma:displayName="Activity" ma:default="" ma:hidden="true" ma:internalName="Activity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ffb055-6eb4-45a1-bc20-bf2ac0d420da" elementFormDefault="qualified">
    <xsd:import namespace="http://schemas.microsoft.com/office/2006/documentManagement/types"/>
    <xsd:import namespace="http://schemas.microsoft.com/office/infopath/2007/PartnerControls"/>
    <xsd:element name="KeyWords" ma:index="9" nillable="true" ma:displayName="Key Words" ma:hidden="true" ma:internalName="KeyWords" ma:readOnly="false">
      <xsd:simpleType>
        <xsd:restriction base="dms:Note"/>
      </xsd:simpleType>
    </xsd:element>
    <xsd:element name="SecurityClassification" ma:index="11" nillable="true" ma:displayName="Security Classification" ma:format="Dropdown" ma:hidden="true" ma:internalName="SecurityClassification" ma:readOnly="false">
      <xsd:simpleType>
        <xsd:restriction base="dms:Choice">
          <xsd:enumeration value="Confidential"/>
          <xsd:enumeration value="Restricted"/>
          <xsd:enumeration value="Unrestric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5c79e5-42ce-4aa0-ac78-b6418001f0d2" elementFormDefault="qualified">
    <xsd:import namespace="http://schemas.microsoft.com/office/2006/documentManagement/types"/>
    <xsd:import namespace="http://schemas.microsoft.com/office/infopath/2007/PartnerControls"/>
    <xsd:element name="AggregationNarrative" ma:index="34" nillable="true" ma:displayName="Aggregation Narrative" ma:hidden="true" ma:internalName="AggregationNarrative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1a514c-9034-4fa3-897a-8352025b26ed" elementFormDefault="qualified">
    <xsd:import namespace="http://schemas.microsoft.com/office/2006/documentManagement/types"/>
    <xsd:import namespace="http://schemas.microsoft.com/office/infopath/2007/PartnerControls"/>
    <xsd:element name="Channel" ma:index="35" nillable="true" ma:displayName="Channel" ma:hidden="true" ma:internalName="Channel" ma:readOnly="false">
      <xsd:simpleType>
        <xsd:restriction base="dms:Text">
          <xsd:maxLength value="255"/>
        </xsd:restriction>
      </xsd:simpleType>
    </xsd:element>
    <xsd:element name="Team" ma:index="36" nillable="true" ma:displayName="Team" ma:default="Wizard Group, Unit, Team Template " ma:hidden="true" ma:internalName="Team" ma:readOnly="false">
      <xsd:simpleType>
        <xsd:restriction base="dms:Text">
          <xsd:maxLength value="255"/>
        </xsd:restriction>
      </xsd:simpleType>
    </xsd:element>
    <xsd:element name="Level2" ma:index="37" nillable="true" ma:displayName="Level2" ma:hidden="true" ma:internalName="Level2" ma:readOnly="false">
      <xsd:simpleType>
        <xsd:restriction base="dms:Text">
          <xsd:maxLength value="255"/>
        </xsd:restriction>
      </xsd:simpleType>
    </xsd:element>
    <xsd:element name="Level3" ma:index="38" nillable="true" ma:displayName="Level3" ma:hidden="true" ma:internalName="Level3" ma:readOnly="false">
      <xsd:simpleType>
        <xsd:restriction base="dms:Text">
          <xsd:maxLength value="255"/>
        </xsd:restriction>
      </xsd:simpleType>
    </xsd:element>
    <xsd:element name="Year" ma:index="39" nillable="true" ma:displayName="Year" ma:hidden="true" ma:internalName="Year" ma:readOnly="false">
      <xsd:simpleType>
        <xsd:restriction base="dms:Text">
          <xsd:maxLength value="255"/>
        </xsd:restriction>
      </xsd:simpleType>
    </xsd:element>
    <xsd:element name="OverrideLabel" ma:index="40" nillable="true" ma:displayName="Override Label" ma:hidden="true" ma:indexed="true" ma:internalName="OverrideLabel" ma:readOnly="false">
      <xsd:simpleType>
        <xsd:restriction base="dms:Text">
          <xsd:maxLength value="255"/>
        </xsd:restriction>
      </xsd:simpleType>
    </xsd:element>
    <xsd:element name="SetLabel" ma:index="41" nillable="true" ma:displayName="Set Label" ma:default="D03M" ma:hidden="true" ma:indexed="true" ma:internalName="SetLabel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89b5ef-f602-46f3-85c2-9660cc22e0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4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4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4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4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48" nillable="true" ma:taxonomy="true" ma:internalName="lcf76f155ced4ddcb4097134ff3c332f" ma:taxonomyFieldName="MediaServiceImageTags" ma:displayName="Image Tags" ma:readOnly="false" ma:fieldId="{5cf76f15-5ced-4ddc-b409-7134ff3c332f}" ma:taxonomyMulti="true" ma:sspId="2640601d-cd52-4dab-8c18-5066855c6e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5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5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5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5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d0238e-b290-4ba2-bec6-00e683ee9e89" elementFormDefault="qualified">
    <xsd:import namespace="http://schemas.microsoft.com/office/2006/documentManagement/types"/>
    <xsd:import namespace="http://schemas.microsoft.com/office/infopath/2007/PartnerControls"/>
    <xsd:element name="TaxCatchAll" ma:index="49" nillable="true" ma:displayName="Taxonomy Catch All Column" ma:hidden="true" ma:list="{89dc27a6-a9b7-4095-b625-caab5542fbe5}" ma:internalName="TaxCatchAll" ma:showField="CatchAllData" ma:web="44d0238e-b290-4ba2-bec6-00e683ee9e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5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5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ubactivity xmlns="4f9c820c-e7e2-444d-97ee-45f2b3485c1d" xsi:nil="true"/>
    <BusinessValue xmlns="4f9c820c-e7e2-444d-97ee-45f2b3485c1d" xsi:nil="true"/>
    <PRADateDisposal xmlns="4f9c820c-e7e2-444d-97ee-45f2b3485c1d" xsi:nil="true"/>
    <KeyWords xmlns="15ffb055-6eb4-45a1-bc20-bf2ac0d420da" xsi:nil="true"/>
    <SecurityClassification xmlns="15ffb055-6eb4-45a1-bc20-bf2ac0d420da" xsi:nil="true"/>
    <lcf76f155ced4ddcb4097134ff3c332f xmlns="c489b5ef-f602-46f3-85c2-9660cc22e087">
      <Terms xmlns="http://schemas.microsoft.com/office/infopath/2007/PartnerControls"/>
    </lcf76f155ced4ddcb4097134ff3c332f>
    <PRADate3 xmlns="4f9c820c-e7e2-444d-97ee-45f2b3485c1d" xsi:nil="true"/>
    <PRAText5 xmlns="4f9c820c-e7e2-444d-97ee-45f2b3485c1d" xsi:nil="true"/>
    <Level2 xmlns="c91a514c-9034-4fa3-897a-8352025b26ed" xsi:nil="true"/>
    <Activity xmlns="4f9c820c-e7e2-444d-97ee-45f2b3485c1d" xsi:nil="true"/>
    <AggregationStatus xmlns="4f9c820c-e7e2-444d-97ee-45f2b3485c1d">Normal</AggregationStatus>
    <CategoryValue xmlns="4f9c820c-e7e2-444d-97ee-45f2b3485c1d" xsi:nil="true"/>
    <PRADate2 xmlns="4f9c820c-e7e2-444d-97ee-45f2b3485c1d" xsi:nil="true"/>
    <SetLabel xmlns="c91a514c-9034-4fa3-897a-8352025b26ed">D03M</SetLabel>
    <Case xmlns="4f9c820c-e7e2-444d-97ee-45f2b3485c1d" xsi:nil="true"/>
    <PRAText1 xmlns="4f9c820c-e7e2-444d-97ee-45f2b3485c1d" xsi:nil="true"/>
    <PRAText4 xmlns="4f9c820c-e7e2-444d-97ee-45f2b3485c1d" xsi:nil="true"/>
    <Level3 xmlns="c91a514c-9034-4fa3-897a-8352025b26ed" xsi:nil="true"/>
    <Team xmlns="c91a514c-9034-4fa3-897a-8352025b26ed">Wizard Group, Unit, Team Template </Team>
    <Project xmlns="4f9c820c-e7e2-444d-97ee-45f2b3485c1d" xsi:nil="true"/>
    <FunctionGroup xmlns="4f9c820c-e7e2-444d-97ee-45f2b3485c1d">Corporate Services</FunctionGroup>
    <Function xmlns="4f9c820c-e7e2-444d-97ee-45f2b3485c1d">Business Unit Management</Function>
    <RelatedPeople xmlns="4f9c820c-e7e2-444d-97ee-45f2b3485c1d">
      <UserInfo>
        <DisplayName/>
        <AccountId xsi:nil="true"/>
        <AccountType/>
      </UserInfo>
    </RelatedPeople>
    <AggregationNarrative xmlns="725c79e5-42ce-4aa0-ac78-b6418001f0d2" xsi:nil="true"/>
    <Channel xmlns="c91a514c-9034-4fa3-897a-8352025b26ed">General</Channel>
    <PRAType xmlns="4f9c820c-e7e2-444d-97ee-45f2b3485c1d" xsi:nil="true"/>
    <PRADate1 xmlns="4f9c820c-e7e2-444d-97ee-45f2b3485c1d" xsi:nil="true"/>
    <DocumentType xmlns="4f9c820c-e7e2-444d-97ee-45f2b3485c1d" xsi:nil="true"/>
    <PRAText3 xmlns="4f9c820c-e7e2-444d-97ee-45f2b3485c1d" xsi:nil="true"/>
    <OverrideLabel xmlns="c91a514c-9034-4fa3-897a-8352025b26ed" xsi:nil="true"/>
    <TaxCatchAll xmlns="44d0238e-b290-4ba2-bec6-00e683ee9e89" xsi:nil="true"/>
    <Year xmlns="c91a514c-9034-4fa3-897a-8352025b26ed" xsi:nil="true"/>
    <Narrative xmlns="4f9c820c-e7e2-444d-97ee-45f2b3485c1d" xsi:nil="true"/>
    <CategoryName xmlns="4f9c820c-e7e2-444d-97ee-45f2b3485c1d">GCP Meeting 11 August</CategoryName>
    <PRADateTrigger xmlns="4f9c820c-e7e2-444d-97ee-45f2b3485c1d" xsi:nil="true"/>
    <PRAText2 xmlns="4f9c820c-e7e2-444d-97ee-45f2b3485c1d" xsi:nil="true"/>
  </documentManagement>
</p:properties>
</file>

<file path=customXml/itemProps1.xml><?xml version="1.0" encoding="utf-8"?>
<ds:datastoreItem xmlns:ds="http://schemas.openxmlformats.org/officeDocument/2006/customXml" ds:itemID="{7ECCC378-126B-4E7B-98F3-14248E3481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9c820c-e7e2-444d-97ee-45f2b3485c1d"/>
    <ds:schemaRef ds:uri="15ffb055-6eb4-45a1-bc20-bf2ac0d420da"/>
    <ds:schemaRef ds:uri="725c79e5-42ce-4aa0-ac78-b6418001f0d2"/>
    <ds:schemaRef ds:uri="c91a514c-9034-4fa3-897a-8352025b26ed"/>
    <ds:schemaRef ds:uri="c489b5ef-f602-46f3-85c2-9660cc22e087"/>
    <ds:schemaRef ds:uri="44d0238e-b290-4ba2-bec6-00e683ee9e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F4D750-349F-44F3-8895-31841014FA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C42810-C71F-468C-81F6-D409D0436862}">
  <ds:schemaRefs>
    <ds:schemaRef ds:uri="http://schemas.microsoft.com/office/2006/metadata/properties"/>
    <ds:schemaRef ds:uri="http://schemas.microsoft.com/office/infopath/2007/PartnerControls"/>
    <ds:schemaRef ds:uri="4f9c820c-e7e2-444d-97ee-45f2b3485c1d"/>
    <ds:schemaRef ds:uri="15ffb055-6eb4-45a1-bc20-bf2ac0d420da"/>
    <ds:schemaRef ds:uri="c489b5ef-f602-46f3-85c2-9660cc22e087"/>
    <ds:schemaRef ds:uri="c91a514c-9034-4fa3-897a-8352025b26ed"/>
    <ds:schemaRef ds:uri="725c79e5-42ce-4aa0-ac78-b6418001f0d2"/>
    <ds:schemaRef ds:uri="44d0238e-b290-4ba2-bec6-00e683ee9e8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7109</TotalTime>
  <Words>449</Words>
  <Application>Microsoft Office PowerPoint</Application>
  <PresentationFormat>Widescreen</PresentationFormat>
  <Paragraphs>116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Century Gothic</vt:lpstr>
      <vt:lpstr>Trebuchet MS</vt:lpstr>
      <vt:lpstr>Wingdings 3</vt:lpstr>
      <vt:lpstr>Office Theme</vt:lpstr>
      <vt:lpstr>Joint Housing Action Plan GCPC workshop</vt:lpstr>
      <vt:lpstr>Joint Housing Action Plan: workshop agenda</vt:lpstr>
      <vt:lpstr>PowerPoint Presentation</vt:lpstr>
      <vt:lpstr>PowerPoint Presentation</vt:lpstr>
      <vt:lpstr>Unlocking Local</vt:lpstr>
      <vt:lpstr>PowerPoint Presentation</vt:lpstr>
      <vt:lpstr>CHALLENGES</vt:lpstr>
      <vt:lpstr>SOCIAL HOUSING REGISTER</vt:lpstr>
      <vt:lpstr>EMERGENCY HOUSING</vt:lpstr>
      <vt:lpstr>AFFORDABLE  RENTALS</vt:lpstr>
      <vt:lpstr>PowerPoint Presentation</vt:lpstr>
      <vt:lpstr>Where can GCP/ three  Councils add value?</vt:lpstr>
      <vt:lpstr>GCP Impact</vt:lpstr>
      <vt:lpstr>PowerPoint Presentation</vt:lpstr>
    </vt:vector>
  </TitlesOfParts>
  <Company>Christchurch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Framing the GCPC discussion</dc:title>
  <dc:creator>Lucy</dc:creator>
  <cp:lastModifiedBy>Wilkinson, Jenny</cp:lastModifiedBy>
  <cp:revision>5</cp:revision>
  <dcterms:created xsi:type="dcterms:W3CDTF">2023-08-01T23:09:33Z</dcterms:created>
  <dcterms:modified xsi:type="dcterms:W3CDTF">2023-08-28T23:48:12Z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0x0101008DB717157283E749A12EE9FA885B5ECC</vt:lpwstr>
  </property>
  <property fmtid="{D5CDD505-2E9C-101B-9397-08002B2CF9AE}" pid="3" name="MediaServiceImageTags">
    <vt:lpwstr/>
  </property>
</Properties>
</file>